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0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112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16/04/2023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16/04/2023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subtitle</a:t>
            </a:r>
            <a:r>
              <a:rPr lang="it-IT" dirty="0" smtClean="0"/>
              <a:t> style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numero diapositiva 5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1829DC1-ED74-41D3-860D-11F90982DB74}" type="slidenum">
              <a:rPr lang="it-IT" altLang="it-IT" sz="1400"/>
              <a:pPr eaLnBrk="1" hangingPunct="1"/>
              <a:t>1</a:t>
            </a:fld>
            <a:endParaRPr lang="it-IT" altLang="it-IT" sz="140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 diversi approcci nel marginalismo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Equilibri parziali, equilibrio generale ed economia del benessere</a:t>
            </a:r>
          </a:p>
        </p:txBody>
      </p:sp>
    </p:spTree>
    <p:extLst>
      <p:ext uri="{BB962C8B-B14F-4D97-AF65-F5344CB8AC3E}">
        <p14:creationId xmlns:p14="http://schemas.microsoft.com/office/powerpoint/2010/main" val="2365555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C52EC1-5047-4254-95AC-DCDEFFE94E35}" type="slidenum">
              <a:rPr lang="it-IT" altLang="it-IT" sz="1400"/>
              <a:pPr eaLnBrk="1" hangingPunct="1"/>
              <a:t>10</a:t>
            </a:fld>
            <a:endParaRPr lang="it-IT" altLang="it-IT" sz="1400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85800" y="2971800"/>
            <a:ext cx="2286000" cy="2819400"/>
            <a:chOff x="432" y="1872"/>
            <a:chExt cx="1440" cy="1776"/>
          </a:xfrm>
        </p:grpSpPr>
        <p:sp>
          <p:nvSpPr>
            <p:cNvPr id="20494" name="AutoShape 13"/>
            <p:cNvSpPr>
              <a:spLocks noChangeArrowheads="1"/>
            </p:cNvSpPr>
            <p:nvPr/>
          </p:nvSpPr>
          <p:spPr bwMode="auto">
            <a:xfrm>
              <a:off x="1200" y="2832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DDDDDD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  <a:contourClr>
                <a:srgbClr val="DDDDDD"/>
              </a:contourClr>
            </a:sp3d>
          </p:spPr>
          <p:txBody>
            <a:bodyPr wrap="none" anchor="ctr">
              <a:flatTx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0495" name="AutoShape 10"/>
            <p:cNvSpPr>
              <a:spLocks noChangeArrowheads="1"/>
            </p:cNvSpPr>
            <p:nvPr/>
          </p:nvSpPr>
          <p:spPr bwMode="auto">
            <a:xfrm>
              <a:off x="432" y="1872"/>
              <a:ext cx="768" cy="1776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round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  <a:contourClr>
                <a:srgbClr val="DDDDDD"/>
              </a:contourClr>
            </a:sp3d>
          </p:spPr>
          <p:txBody>
            <a:bodyPr wrap="none" anchor="ctr">
              <a:flatTx/>
            </a:bodyPr>
            <a:lstStyle>
              <a:lvl1pPr marL="457200" indent="-4572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AutoNum type="arabicPeriod"/>
              </a:pPr>
              <a:r>
                <a:rPr lang="it-IT" altLang="it-IT" sz="3200" b="1"/>
                <a:t>D</a:t>
              </a:r>
              <a:r>
                <a:rPr lang="it-IT" altLang="it-IT" sz="3200" b="1" baseline="-25000"/>
                <a:t>x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/>
              </a:pPr>
              <a:r>
                <a:rPr lang="it-IT" altLang="it-IT" sz="3200" b="1"/>
                <a:t>S</a:t>
              </a:r>
              <a:r>
                <a:rPr lang="it-IT" altLang="it-IT" sz="3200" b="1" baseline="-25000"/>
                <a:t>x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/>
              </a:pPr>
              <a:r>
                <a:rPr lang="it-IT" altLang="it-IT" sz="3200" b="1"/>
                <a:t>D</a:t>
              </a:r>
              <a:r>
                <a:rPr lang="it-IT" altLang="it-IT" sz="3200" b="1" baseline="-25000"/>
                <a:t>y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/>
              </a:pPr>
              <a:r>
                <a:rPr lang="it-IT" altLang="it-IT" sz="3200" b="1"/>
                <a:t>S</a:t>
              </a:r>
              <a:r>
                <a:rPr lang="it-IT" altLang="it-IT" sz="3200" b="1" baseline="-25000"/>
                <a:t>y</a:t>
              </a:r>
              <a:endParaRPr lang="it-IT" altLang="it-IT" sz="3200" b="1"/>
            </a:p>
            <a:p>
              <a:pPr eaLnBrk="1" hangingPunct="1"/>
              <a:endParaRPr lang="it-IT" altLang="it-IT"/>
            </a:p>
          </p:txBody>
        </p:sp>
      </p:grp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mtClean="0"/>
              <a:t>Le equazioni di comportamento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914400" y="1676400"/>
            <a:ext cx="7467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it-IT" altLang="it-IT" sz="2800"/>
              <a:t>Da quanto detto risulta che: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286000" y="4343400"/>
            <a:ext cx="3429000" cy="1936750"/>
            <a:chOff x="1440" y="2736"/>
            <a:chExt cx="2160" cy="1220"/>
          </a:xfrm>
        </p:grpSpPr>
        <p:sp>
          <p:nvSpPr>
            <p:cNvPr id="20490" name="Text Box 7"/>
            <p:cNvSpPr txBox="1">
              <a:spLocks noChangeArrowheads="1"/>
            </p:cNvSpPr>
            <p:nvPr/>
          </p:nvSpPr>
          <p:spPr bwMode="auto">
            <a:xfrm>
              <a:off x="1440" y="3360"/>
              <a:ext cx="2160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altLang="it-IT" sz="2800"/>
                <a:t>Sono tutte funzioni dei prezzi</a:t>
              </a:r>
            </a:p>
          </p:txBody>
        </p:sp>
        <p:grpSp>
          <p:nvGrpSpPr>
            <p:cNvPr id="20491" name="Group 17"/>
            <p:cNvGrpSpPr>
              <a:grpSpLocks/>
            </p:cNvGrpSpPr>
            <p:nvPr/>
          </p:nvGrpSpPr>
          <p:grpSpPr bwMode="auto">
            <a:xfrm>
              <a:off x="1872" y="2736"/>
              <a:ext cx="1536" cy="432"/>
              <a:chOff x="1872" y="2736"/>
              <a:chExt cx="1536" cy="432"/>
            </a:xfrm>
          </p:grpSpPr>
          <p:sp>
            <p:nvSpPr>
              <p:cNvPr id="20492" name="Oval 15"/>
              <p:cNvSpPr>
                <a:spLocks noChangeArrowheads="1"/>
              </p:cNvSpPr>
              <p:nvPr/>
            </p:nvSpPr>
            <p:spPr bwMode="auto">
              <a:xfrm>
                <a:off x="1872" y="2736"/>
                <a:ext cx="1392" cy="432"/>
              </a:xfrm>
              <a:prstGeom prst="ellipse">
                <a:avLst/>
              </a:prstGeom>
              <a:solidFill>
                <a:srgbClr val="DDDDDD"/>
              </a:solidFill>
              <a:ln w="9525">
                <a:round/>
                <a:headEnd/>
                <a:tailEnd/>
              </a:ln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DDDDDD"/>
                </a:extrusionClr>
                <a:contourClr>
                  <a:srgbClr val="DDDDDD"/>
                </a:contour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0493" name="Text Box 9"/>
              <p:cNvSpPr txBox="1">
                <a:spLocks noChangeArrowheads="1"/>
              </p:cNvSpPr>
              <p:nvPr/>
            </p:nvSpPr>
            <p:spPr bwMode="auto">
              <a:xfrm>
                <a:off x="1968" y="2736"/>
                <a:ext cx="144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it-IT" altLang="it-IT" sz="3200" b="1" i="1"/>
                  <a:t>p</a:t>
                </a:r>
                <a:r>
                  <a:rPr lang="it-IT" altLang="it-IT" sz="3200" b="1" i="1" baseline="-25000"/>
                  <a:t>x</a:t>
                </a:r>
                <a:r>
                  <a:rPr lang="it-IT" altLang="it-IT" sz="3200" b="1" i="1"/>
                  <a:t>, p</a:t>
                </a:r>
                <a:r>
                  <a:rPr lang="it-IT" altLang="it-IT" sz="3200" b="1" i="1" baseline="-25000"/>
                  <a:t>y</a:t>
                </a:r>
                <a:r>
                  <a:rPr lang="it-IT" altLang="it-IT" sz="3200" b="1" i="1"/>
                  <a:t>, w, r</a:t>
                </a:r>
              </a:p>
            </p:txBody>
          </p:sp>
        </p:grp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410200" y="2971800"/>
            <a:ext cx="2286000" cy="2819400"/>
            <a:chOff x="3408" y="1872"/>
            <a:chExt cx="1440" cy="1776"/>
          </a:xfrm>
        </p:grpSpPr>
        <p:sp>
          <p:nvSpPr>
            <p:cNvPr id="20488" name="AutoShape 11"/>
            <p:cNvSpPr>
              <a:spLocks noChangeArrowheads="1"/>
            </p:cNvSpPr>
            <p:nvPr/>
          </p:nvSpPr>
          <p:spPr bwMode="auto">
            <a:xfrm>
              <a:off x="4080" y="1872"/>
              <a:ext cx="768" cy="1776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round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  <a:contourClr>
                <a:srgbClr val="DDDDDD"/>
              </a:contourClr>
            </a:sp3d>
          </p:spPr>
          <p:txBody>
            <a:bodyPr wrap="none" anchor="ctr">
              <a:flatTx/>
            </a:bodyPr>
            <a:lstStyle>
              <a:lvl1pPr marL="457200" indent="-4572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AutoNum type="arabicPeriod" startAt="5"/>
              </a:pPr>
              <a:r>
                <a:rPr lang="it-IT" altLang="it-IT" sz="3200" b="1"/>
                <a:t>D</a:t>
              </a:r>
              <a:r>
                <a:rPr lang="it-IT" altLang="it-IT" sz="3200" b="1" baseline="-25000"/>
                <a:t>L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 startAt="5"/>
              </a:pPr>
              <a:r>
                <a:rPr lang="it-IT" altLang="it-IT" sz="3200" b="1"/>
                <a:t>S</a:t>
              </a:r>
              <a:r>
                <a:rPr lang="it-IT" altLang="it-IT" sz="3200" b="1" baseline="-25000"/>
                <a:t>L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 startAt="5"/>
              </a:pPr>
              <a:r>
                <a:rPr lang="it-IT" altLang="it-IT" sz="3200" b="1"/>
                <a:t>D</a:t>
              </a:r>
              <a:r>
                <a:rPr lang="it-IT" altLang="it-IT" sz="3200" b="1" baseline="-25000"/>
                <a:t>K</a:t>
              </a:r>
            </a:p>
            <a:p>
              <a:pPr eaLnBrk="1" hangingPunct="1">
                <a:spcBef>
                  <a:spcPct val="20000"/>
                </a:spcBef>
                <a:buFontTx/>
                <a:buAutoNum type="arabicPeriod" startAt="5"/>
              </a:pPr>
              <a:r>
                <a:rPr lang="it-IT" altLang="it-IT" sz="3200" b="1"/>
                <a:t>S</a:t>
              </a:r>
              <a:r>
                <a:rPr lang="it-IT" altLang="it-IT" sz="3200" b="1" baseline="-25000"/>
                <a:t>k</a:t>
              </a:r>
              <a:endParaRPr lang="it-IT" altLang="it-IT" sz="3200" b="1"/>
            </a:p>
            <a:p>
              <a:pPr eaLnBrk="1" hangingPunct="1"/>
              <a:endParaRPr lang="it-IT" altLang="it-IT"/>
            </a:p>
          </p:txBody>
        </p:sp>
        <p:sp>
          <p:nvSpPr>
            <p:cNvPr id="20489" name="AutoShape 14"/>
            <p:cNvSpPr>
              <a:spLocks noChangeArrowheads="1"/>
            </p:cNvSpPr>
            <p:nvPr/>
          </p:nvSpPr>
          <p:spPr bwMode="auto">
            <a:xfrm flipH="1" flipV="1">
              <a:off x="3408" y="2784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rgbClr val="DDDDDD"/>
            </a:solidFill>
            <a:ln w="9525">
              <a:miter lim="800000"/>
              <a:headEnd/>
              <a:tailEnd/>
            </a:ln>
            <a:scene3d>
              <a:camera prst="legacyObliqueBottom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DDDDDD"/>
              </a:extrusionClr>
              <a:contourClr>
                <a:srgbClr val="DDDDDD"/>
              </a:contourClr>
            </a:sp3d>
          </p:spPr>
          <p:txBody>
            <a:bodyPr wrap="none" anchor="ctr">
              <a:flatTx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255224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F6849C-BE6E-4943-8535-FD03C93FB015}" type="slidenum">
              <a:rPr lang="it-IT" altLang="it-IT" sz="1400"/>
              <a:pPr eaLnBrk="1" hangingPunct="1"/>
              <a:t>11</a:t>
            </a:fld>
            <a:endParaRPr lang="it-IT" altLang="it-IT" sz="1400"/>
          </a:p>
        </p:txBody>
      </p:sp>
      <p:sp>
        <p:nvSpPr>
          <p:cNvPr id="149509" name="AutoShape 5"/>
          <p:cNvSpPr>
            <a:spLocks noChangeArrowheads="1"/>
          </p:cNvSpPr>
          <p:nvPr/>
        </p:nvSpPr>
        <p:spPr bwMode="auto">
          <a:xfrm>
            <a:off x="3581400" y="3141506"/>
            <a:ext cx="2286000" cy="27432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>
            <a:round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DDDDDD"/>
            </a:contourClr>
          </a:sp3d>
        </p:spPr>
        <p:txBody>
          <a:bodyPr wrap="none" anchor="ctr">
            <a:flatTx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 startAt="9"/>
            </a:pPr>
            <a:r>
              <a:rPr lang="it-IT" altLang="it-IT" sz="3200" b="1"/>
              <a:t>D</a:t>
            </a:r>
            <a:r>
              <a:rPr lang="it-IT" altLang="it-IT" sz="3200" b="1" baseline="-25000"/>
              <a:t>x</a:t>
            </a:r>
            <a:r>
              <a:rPr lang="it-IT" altLang="it-IT" sz="3200" b="1"/>
              <a:t>=S</a:t>
            </a:r>
            <a:r>
              <a:rPr lang="it-IT" altLang="it-IT" sz="3200" b="1" baseline="-25000"/>
              <a:t>x</a:t>
            </a:r>
            <a:endParaRPr lang="it-IT" altLang="it-IT" sz="3200" b="1"/>
          </a:p>
          <a:p>
            <a:pPr eaLnBrk="1" hangingPunct="1">
              <a:spcBef>
                <a:spcPct val="20000"/>
              </a:spcBef>
              <a:buFontTx/>
              <a:buAutoNum type="arabicPeriod" startAt="9"/>
            </a:pPr>
            <a:r>
              <a:rPr lang="it-IT" altLang="it-IT" sz="3200" b="1"/>
              <a:t>D</a:t>
            </a:r>
            <a:r>
              <a:rPr lang="it-IT" altLang="it-IT" sz="3200" b="1" baseline="-25000"/>
              <a:t>y</a:t>
            </a:r>
            <a:r>
              <a:rPr lang="it-IT" altLang="it-IT" sz="3200" b="1"/>
              <a:t>=S</a:t>
            </a:r>
            <a:r>
              <a:rPr lang="it-IT" altLang="it-IT" sz="3200" b="1" baseline="-25000"/>
              <a:t>y</a:t>
            </a:r>
            <a:endParaRPr lang="it-IT" altLang="it-IT" sz="3200" b="1"/>
          </a:p>
          <a:p>
            <a:pPr eaLnBrk="1" hangingPunct="1">
              <a:spcBef>
                <a:spcPct val="20000"/>
              </a:spcBef>
              <a:buFontTx/>
              <a:buAutoNum type="arabicPeriod" startAt="9"/>
            </a:pPr>
            <a:r>
              <a:rPr lang="it-IT" altLang="it-IT" sz="3200" b="1"/>
              <a:t>D</a:t>
            </a:r>
            <a:r>
              <a:rPr lang="it-IT" altLang="it-IT" sz="3200" b="1" baseline="-25000"/>
              <a:t>L</a:t>
            </a:r>
            <a:r>
              <a:rPr lang="it-IT" altLang="it-IT" sz="3200" b="1"/>
              <a:t>=S</a:t>
            </a:r>
            <a:r>
              <a:rPr lang="it-IT" altLang="it-IT" sz="3200" b="1" baseline="-25000"/>
              <a:t>L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9"/>
            </a:pPr>
            <a:r>
              <a:rPr lang="it-IT" altLang="it-IT" sz="3200" b="1"/>
              <a:t>D</a:t>
            </a:r>
            <a:r>
              <a:rPr lang="it-IT" altLang="it-IT" sz="3200" b="1" baseline="-25000"/>
              <a:t>K</a:t>
            </a:r>
            <a:r>
              <a:rPr lang="it-IT" altLang="it-IT" sz="3200" b="1"/>
              <a:t>=S</a:t>
            </a:r>
            <a:r>
              <a:rPr lang="it-IT" altLang="it-IT" sz="3200" b="1" baseline="-25000"/>
              <a:t>K</a:t>
            </a:r>
            <a:endParaRPr lang="it-IT" altLang="it-IT" sz="3200" b="1"/>
          </a:p>
          <a:p>
            <a:pPr eaLnBrk="1" hangingPunct="1"/>
            <a:endParaRPr lang="it-IT" altLang="it-IT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Le equazioni di equilibrio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65106"/>
            <a:ext cx="7772400" cy="1676400"/>
          </a:xfrm>
        </p:spPr>
        <p:txBody>
          <a:bodyPr/>
          <a:lstStyle/>
          <a:p>
            <a:pPr marL="609600" indent="-609600" eaLnBrk="1" hangingPunct="1"/>
            <a:r>
              <a:rPr lang="it-IT" altLang="it-IT" dirty="0" smtClean="0"/>
              <a:t>Le equazioni di equilibrio impongono che in ciascun mercato la domanda sia uguale all’offerta</a:t>
            </a:r>
          </a:p>
        </p:txBody>
      </p:sp>
    </p:spTree>
    <p:extLst>
      <p:ext uri="{BB962C8B-B14F-4D97-AF65-F5344CB8AC3E}">
        <p14:creationId xmlns:p14="http://schemas.microsoft.com/office/powerpoint/2010/main" val="84085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 animBg="1" autoUpdateAnimBg="0"/>
      <p:bldP spid="14950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444E01-DDD6-44E6-93CE-CCF693021D88}" type="slidenum">
              <a:rPr lang="it-IT" altLang="it-IT" sz="1400"/>
              <a:pPr eaLnBrk="1" hangingPunct="1"/>
              <a:t>12</a:t>
            </a:fld>
            <a:endParaRPr lang="it-IT" altLang="it-IT" sz="140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Esistenza dell’equilibrio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Si hanno 12 incognite: </a:t>
            </a:r>
            <a:r>
              <a:rPr lang="it-IT" altLang="it-IT" sz="2800" b="1" i="1" smtClean="0"/>
              <a:t>p</a:t>
            </a:r>
            <a:r>
              <a:rPr lang="it-IT" altLang="it-IT" sz="2800" b="1" i="1" baseline="-25000" smtClean="0"/>
              <a:t>x</a:t>
            </a:r>
            <a:r>
              <a:rPr lang="it-IT" altLang="it-IT" sz="2800" b="1" i="1" smtClean="0"/>
              <a:t>, p</a:t>
            </a:r>
            <a:r>
              <a:rPr lang="it-IT" altLang="it-IT" sz="2800" b="1" i="1" baseline="-25000" smtClean="0"/>
              <a:t>y</a:t>
            </a:r>
            <a:r>
              <a:rPr lang="it-IT" altLang="it-IT" sz="2800" b="1" i="1" smtClean="0"/>
              <a:t>, w, r , D</a:t>
            </a:r>
            <a:r>
              <a:rPr lang="it-IT" altLang="it-IT" sz="2800" b="1" i="1" baseline="-25000" smtClean="0"/>
              <a:t>x</a:t>
            </a:r>
            <a:r>
              <a:rPr lang="it-IT" altLang="it-IT" sz="2800" b="1" i="1" smtClean="0"/>
              <a:t>, S</a:t>
            </a:r>
            <a:r>
              <a:rPr lang="it-IT" altLang="it-IT" sz="2800" b="1" i="1" baseline="-25000" smtClean="0"/>
              <a:t>x</a:t>
            </a:r>
            <a:r>
              <a:rPr lang="it-IT" altLang="it-IT" sz="2800" b="1" i="1" smtClean="0"/>
              <a:t>, D</a:t>
            </a:r>
            <a:r>
              <a:rPr lang="it-IT" altLang="it-IT" sz="2800" b="1" i="1" baseline="-25000" smtClean="0"/>
              <a:t>y</a:t>
            </a:r>
            <a:r>
              <a:rPr lang="it-IT" altLang="it-IT" sz="2800" b="1" i="1" smtClean="0"/>
              <a:t>, S</a:t>
            </a:r>
            <a:r>
              <a:rPr lang="it-IT" altLang="it-IT" sz="2800" b="1" i="1" baseline="-25000" smtClean="0"/>
              <a:t>y</a:t>
            </a:r>
            <a:r>
              <a:rPr lang="it-IT" altLang="it-IT" sz="2800" b="1" i="1" smtClean="0"/>
              <a:t>, D</a:t>
            </a:r>
            <a:r>
              <a:rPr lang="it-IT" altLang="it-IT" sz="2800" b="1" i="1" baseline="-25000" smtClean="0"/>
              <a:t>L</a:t>
            </a:r>
            <a:r>
              <a:rPr lang="it-IT" altLang="it-IT" sz="2800" b="1" i="1" smtClean="0"/>
              <a:t>, S</a:t>
            </a:r>
            <a:r>
              <a:rPr lang="it-IT" altLang="it-IT" sz="2800" b="1" i="1" baseline="-25000" smtClean="0"/>
              <a:t>L</a:t>
            </a:r>
            <a:r>
              <a:rPr lang="it-IT" altLang="it-IT" sz="2800" b="1" i="1" smtClean="0"/>
              <a:t>, D</a:t>
            </a:r>
            <a:r>
              <a:rPr lang="it-IT" altLang="it-IT" sz="2800" b="1" i="1" baseline="-25000" smtClean="0"/>
              <a:t>K</a:t>
            </a:r>
            <a:r>
              <a:rPr lang="it-IT" altLang="it-IT" sz="2800" b="1" i="1" smtClean="0"/>
              <a:t>, S</a:t>
            </a:r>
            <a:r>
              <a:rPr lang="it-IT" altLang="it-IT" sz="2800" b="1" i="1" baseline="-25000" smtClean="0"/>
              <a:t>K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Abbiamo anche 12 equazioni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Problema una equazione non è indipendente dalle altre: se tutti i mercati tranne uno sono in equilibrio lo deve essere anche l’ultimo.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In equilibrio tutti i mercati tranne quello di X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Consumatori reddito </a:t>
            </a:r>
            <a:r>
              <a:rPr lang="it-IT" altLang="it-IT" sz="2400" b="1" i="1" smtClean="0"/>
              <a:t>wL+rK </a:t>
            </a:r>
            <a:r>
              <a:rPr lang="it-IT" altLang="it-IT" sz="2400" smtClean="0"/>
              <a:t>Spesa per </a:t>
            </a:r>
            <a:r>
              <a:rPr lang="it-IT" altLang="it-IT" sz="2400" b="1" smtClean="0"/>
              <a:t>Y=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y</a:t>
            </a:r>
            <a:r>
              <a:rPr lang="it-IT" altLang="it-IT" sz="2400" b="1" i="1" smtClean="0"/>
              <a:t>Y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Imprese- costi </a:t>
            </a:r>
            <a:r>
              <a:rPr lang="it-IT" altLang="it-IT" sz="2400" b="1" i="1" smtClean="0"/>
              <a:t>wL+rK </a:t>
            </a:r>
            <a:r>
              <a:rPr lang="it-IT" altLang="it-IT" sz="2400" smtClean="0"/>
              <a:t>Ricavi da </a:t>
            </a:r>
            <a:r>
              <a:rPr lang="it-IT" altLang="it-IT" sz="2400" b="1" smtClean="0"/>
              <a:t>Y=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y</a:t>
            </a:r>
            <a:r>
              <a:rPr lang="it-IT" altLang="it-IT" sz="2400" b="1" i="1" smtClean="0"/>
              <a:t>Y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b="1" smtClean="0"/>
              <a:t>Poiche le famiglie sono soddisfatte della spesa per Y lo devono essere anche per X. Lo stesso vale per le imprese.</a:t>
            </a:r>
          </a:p>
        </p:txBody>
      </p:sp>
    </p:spTree>
    <p:extLst>
      <p:ext uri="{BB962C8B-B14F-4D97-AF65-F5344CB8AC3E}">
        <p14:creationId xmlns:p14="http://schemas.microsoft.com/office/powerpoint/2010/main" val="94756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Legge di </a:t>
            </a:r>
            <a:r>
              <a:rPr lang="it-IT" dirty="0" err="1"/>
              <a:t>W</a:t>
            </a:r>
            <a:r>
              <a:rPr lang="it-IT" dirty="0" err="1" smtClean="0"/>
              <a:t>alras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F369-3775-6B49-950F-429C20F585EB}" type="datetime1">
              <a:rPr lang="it-IT" smtClean="0"/>
              <a:pPr/>
              <a:t>16/04/2023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144297" y="1530133"/>
            <a:ext cx="45425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La somma degli eccessi di domanda in tutti i mercati è nulla. Se un mercato è in eccesso di domanda un altro deve avere un eccesso di offerta</a:t>
            </a:r>
            <a:endParaRPr lang="it-IT" sz="2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21774" y="3469125"/>
            <a:ext cx="7536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Se </a:t>
            </a:r>
            <a:r>
              <a:rPr lang="it-IT" sz="2400" i="1" dirty="0" smtClean="0"/>
              <a:t>d</a:t>
            </a:r>
            <a:r>
              <a:rPr lang="it-IT" sz="2400" i="1" baseline="-25000" dirty="0" smtClean="0"/>
              <a:t>x</a:t>
            </a:r>
            <a:r>
              <a:rPr lang="it-IT" sz="2400" i="1" dirty="0" smtClean="0"/>
              <a:t> – </a:t>
            </a:r>
            <a:r>
              <a:rPr lang="it-IT" sz="2400" i="1" dirty="0" err="1"/>
              <a:t>s</a:t>
            </a:r>
            <a:r>
              <a:rPr lang="it-IT" sz="2400" i="1" baseline="-25000" dirty="0" err="1" smtClean="0"/>
              <a:t>s</a:t>
            </a:r>
            <a:r>
              <a:rPr lang="it-IT" sz="2400" i="1" dirty="0" smtClean="0"/>
              <a:t>= </a:t>
            </a:r>
            <a:r>
              <a:rPr lang="it-IT" sz="2400" dirty="0" smtClean="0"/>
              <a:t>0, allora anche </a:t>
            </a:r>
            <a:r>
              <a:rPr lang="it-IT" sz="2400" i="1" dirty="0" err="1" smtClean="0"/>
              <a:t>d</a:t>
            </a:r>
            <a:r>
              <a:rPr lang="it-IT" sz="2400" i="1" baseline="-25000" dirty="0" err="1" smtClean="0"/>
              <a:t>y</a:t>
            </a:r>
            <a:r>
              <a:rPr lang="it-IT" sz="2400" i="1" dirty="0" err="1" smtClean="0"/>
              <a:t>-s</a:t>
            </a:r>
            <a:r>
              <a:rPr lang="it-IT" sz="2400" i="1" baseline="-25000" dirty="0" err="1" smtClean="0"/>
              <a:t>y</a:t>
            </a:r>
            <a:r>
              <a:rPr lang="it-IT" sz="2400" dirty="0" smtClean="0"/>
              <a:t>=0</a:t>
            </a:r>
          </a:p>
          <a:p>
            <a:r>
              <a:rPr lang="it-IT" sz="2400" dirty="0" smtClean="0"/>
              <a:t>Infatti  (</a:t>
            </a:r>
            <a:r>
              <a:rPr lang="it-IT" sz="2400" i="1" dirty="0"/>
              <a:t>d</a:t>
            </a:r>
            <a:r>
              <a:rPr lang="it-IT" sz="2400" i="1" baseline="-25000" dirty="0"/>
              <a:t>x</a:t>
            </a:r>
            <a:r>
              <a:rPr lang="it-IT" sz="2400" i="1" dirty="0"/>
              <a:t> – </a:t>
            </a:r>
            <a:r>
              <a:rPr lang="it-IT" sz="2400" i="1" dirty="0" err="1" smtClean="0"/>
              <a:t>s</a:t>
            </a:r>
            <a:r>
              <a:rPr lang="it-IT" sz="2400" i="1" baseline="-25000" dirty="0" err="1" smtClean="0"/>
              <a:t>s</a:t>
            </a:r>
            <a:r>
              <a:rPr lang="it-IT" sz="2400" dirty="0" smtClean="0"/>
              <a:t>) +</a:t>
            </a:r>
            <a:r>
              <a:rPr lang="it-IT" sz="2400" dirty="0"/>
              <a:t> (</a:t>
            </a:r>
            <a:r>
              <a:rPr lang="it-IT" sz="2400" i="1" dirty="0" err="1" smtClean="0"/>
              <a:t>d</a:t>
            </a:r>
            <a:r>
              <a:rPr lang="it-IT" sz="2400" i="1" baseline="-25000" dirty="0" err="1" smtClean="0"/>
              <a:t>y</a:t>
            </a:r>
            <a:r>
              <a:rPr lang="it-IT" sz="2400" i="1" dirty="0" smtClean="0"/>
              <a:t> </a:t>
            </a:r>
            <a:r>
              <a:rPr lang="it-IT" sz="2400" i="1" dirty="0"/>
              <a:t>– </a:t>
            </a:r>
            <a:r>
              <a:rPr lang="it-IT" sz="2400" i="1" dirty="0" err="1" smtClean="0"/>
              <a:t>s</a:t>
            </a:r>
            <a:r>
              <a:rPr lang="it-IT" sz="2400" i="1" baseline="-25000" dirty="0" err="1" smtClean="0"/>
              <a:t>y</a:t>
            </a:r>
            <a:r>
              <a:rPr lang="it-IT" sz="2400" dirty="0" smtClean="0"/>
              <a:t>) deve essere uguale a 0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921774" y="4630994"/>
                <a:ext cx="7536426" cy="48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 smtClean="0"/>
                  <a:t>In generale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it-IT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sSub>
                          <m:sSubPr>
                            <m:ctrlPr>
                              <a:rPr lang="it-IT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it-IT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=0 </m:t>
                        </m:r>
                      </m:e>
                    </m:nary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Allora</m:t>
                    </m:r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it-IT" sz="2400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774" y="4630994"/>
                <a:ext cx="7536426" cy="483209"/>
              </a:xfrm>
              <a:prstGeom prst="rect">
                <a:avLst/>
              </a:prstGeom>
              <a:blipFill>
                <a:blip r:embed="rId2"/>
                <a:stretch>
                  <a:fillRect l="-1213" t="-6329" b="-278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1174058" y="1799221"/>
                <a:ext cx="2135392" cy="8707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=0 </m:t>
                          </m:r>
                        </m:e>
                      </m:nary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058" y="1799221"/>
                <a:ext cx="2135392" cy="8707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538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1A6DB4C-AF06-4237-B816-7F4F442C92C0}" type="slidenum">
              <a:rPr lang="it-IT" altLang="it-IT" sz="1400"/>
              <a:pPr eaLnBrk="1" hangingPunct="1"/>
              <a:t>14</a:t>
            </a:fld>
            <a:endParaRPr lang="it-IT" altLang="it-IT" sz="140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83657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La dicotomia neoclassica e il banditore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4981"/>
            <a:ext cx="8229600" cy="4525963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Solo 11 sono le equazioni indipendenti.</a:t>
            </a:r>
          </a:p>
          <a:p>
            <a:pPr eaLnBrk="1" hangingPunct="1"/>
            <a:r>
              <a:rPr lang="it-IT" altLang="it-IT" sz="2800" dirty="0" smtClean="0"/>
              <a:t>Un bene funge da </a:t>
            </a:r>
            <a:r>
              <a:rPr lang="it-IT" altLang="it-IT" sz="2800" b="1" dirty="0" smtClean="0"/>
              <a:t>numerario (es. </a:t>
            </a:r>
            <a:r>
              <a:rPr lang="it-IT" altLang="it-IT" sz="2800" b="1" i="1" dirty="0" err="1" smtClean="0"/>
              <a:t>p</a:t>
            </a:r>
            <a:r>
              <a:rPr lang="it-IT" altLang="it-IT" sz="2800" b="1" i="1" baseline="-25000" dirty="0" err="1" smtClean="0"/>
              <a:t>x</a:t>
            </a:r>
            <a:r>
              <a:rPr lang="it-IT" altLang="it-IT" sz="2800" b="1" i="1" dirty="0" smtClean="0"/>
              <a:t>=</a:t>
            </a:r>
            <a:r>
              <a:rPr lang="it-IT" altLang="it-IT" sz="2800" b="1" dirty="0" smtClean="0"/>
              <a:t>1</a:t>
            </a:r>
            <a:r>
              <a:rPr lang="it-IT" altLang="it-IT" sz="2800" dirty="0" smtClean="0"/>
              <a:t>)</a:t>
            </a:r>
          </a:p>
          <a:p>
            <a:pPr eaLnBrk="1" hangingPunct="1"/>
            <a:r>
              <a:rPr lang="it-IT" altLang="it-IT" sz="2800" dirty="0" smtClean="0"/>
              <a:t>Importano i prezzi relativi e non quelli assoluti</a:t>
            </a:r>
          </a:p>
          <a:p>
            <a:pPr eaLnBrk="1" hangingPunct="1"/>
            <a:r>
              <a:rPr lang="it-IT" altLang="it-IT" sz="2800" dirty="0" smtClean="0"/>
              <a:t>Metodo dell’equilibrio – mercati d’asta</a:t>
            </a:r>
          </a:p>
          <a:p>
            <a:pPr eaLnBrk="1" hangingPunct="1"/>
            <a:r>
              <a:rPr lang="it-IT" altLang="it-IT" sz="2800" dirty="0" smtClean="0"/>
              <a:t>Banditore grida i prezzi e registra domanda e offerta</a:t>
            </a:r>
          </a:p>
          <a:p>
            <a:pPr eaLnBrk="1" hangingPunct="1"/>
            <a:r>
              <a:rPr lang="it-IT" altLang="it-IT" sz="2800" dirty="0" smtClean="0"/>
              <a:t>Nessuno scambio avviene al di fuori dell’equilibrio</a:t>
            </a:r>
          </a:p>
        </p:txBody>
      </p:sp>
    </p:spTree>
    <p:extLst>
      <p:ext uri="{BB962C8B-B14F-4D97-AF65-F5344CB8AC3E}">
        <p14:creationId xmlns:p14="http://schemas.microsoft.com/office/powerpoint/2010/main" val="145322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2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AE07AD-B770-4F9E-9856-FAEC6D9E3AD4}" type="slidenum">
              <a:rPr lang="it-IT" altLang="it-IT" sz="1400"/>
              <a:pPr eaLnBrk="1" hangingPunct="1"/>
              <a:t>15</a:t>
            </a:fld>
            <a:endParaRPr lang="it-IT" altLang="it-IT" sz="140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Vilfredo Pareto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Italiano (1848-1923)</a:t>
            </a:r>
          </a:p>
          <a:p>
            <a:pPr eaLnBrk="1" hangingPunct="1"/>
            <a:r>
              <a:rPr lang="it-IT" altLang="it-IT" smtClean="0"/>
              <a:t>Ingegnere – succede a Walras a Losanna</a:t>
            </a:r>
          </a:p>
          <a:p>
            <a:pPr eaLnBrk="1" hangingPunct="1"/>
            <a:r>
              <a:rPr lang="it-IT" altLang="it-IT" i="1" smtClean="0"/>
              <a:t>Corso di economia politica</a:t>
            </a:r>
            <a:r>
              <a:rPr lang="it-IT" altLang="it-IT" smtClean="0"/>
              <a:t> (1896)</a:t>
            </a:r>
          </a:p>
          <a:p>
            <a:pPr eaLnBrk="1" hangingPunct="1"/>
            <a:r>
              <a:rPr lang="it-IT" altLang="it-IT" b="1" i="1" smtClean="0"/>
              <a:t>Manuale di economia politica</a:t>
            </a:r>
            <a:r>
              <a:rPr lang="it-IT" altLang="it-IT" smtClean="0"/>
              <a:t> (1906)</a:t>
            </a:r>
          </a:p>
          <a:p>
            <a:pPr eaLnBrk="1" hangingPunct="1"/>
            <a:r>
              <a:rPr lang="it-IT" altLang="it-IT" i="1" smtClean="0"/>
              <a:t>Trattato di sociologia generale </a:t>
            </a:r>
            <a:r>
              <a:rPr lang="it-IT" altLang="it-IT" smtClean="0"/>
              <a:t>(1916)</a:t>
            </a:r>
            <a:endParaRPr lang="it-IT" altLang="it-IT" i="1" smtClean="0"/>
          </a:p>
          <a:p>
            <a:pPr eaLnBrk="1" hangingPunct="1"/>
            <a:endParaRPr lang="it-IT" altLang="it-IT" smtClean="0"/>
          </a:p>
        </p:txBody>
      </p:sp>
      <p:pic>
        <p:nvPicPr>
          <p:cNvPr id="153604" name="Picture 4" descr="pare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38" y="228600"/>
            <a:ext cx="135413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2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9A612B9-35CE-40D7-8675-4738ECA19A81}" type="slidenum">
              <a:rPr lang="it-IT" altLang="it-IT" sz="1400"/>
              <a:pPr eaLnBrk="1" hangingPunct="1"/>
              <a:t>16</a:t>
            </a:fld>
            <a:endParaRPr lang="it-IT" altLang="it-IT" sz="140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Massimo per la collettività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Abbandono ipotesi di misurabilità cardinale e di confrontabilità interpersonale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Non è definibile un massimo </a:t>
            </a:r>
            <a:r>
              <a:rPr lang="it-IT" altLang="it-IT" sz="2800" b="1" smtClean="0"/>
              <a:t>della</a:t>
            </a:r>
            <a:r>
              <a:rPr lang="it-IT" altLang="it-IT" sz="2800" smtClean="0"/>
              <a:t> collettività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È definibile un massimo </a:t>
            </a:r>
            <a:r>
              <a:rPr lang="it-IT" altLang="it-IT" sz="2800" b="1" smtClean="0"/>
              <a:t>per</a:t>
            </a:r>
            <a:r>
              <a:rPr lang="it-IT" altLang="it-IT" sz="2800" smtClean="0"/>
              <a:t> la collettività (relativo)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La situazione </a:t>
            </a:r>
            <a:r>
              <a:rPr lang="it-IT" altLang="it-IT" sz="2400" b="1" smtClean="0"/>
              <a:t>A è </a:t>
            </a:r>
            <a:r>
              <a:rPr lang="it-IT" altLang="it-IT" sz="2400" smtClean="0"/>
              <a:t>preferita a</a:t>
            </a:r>
            <a:r>
              <a:rPr lang="it-IT" altLang="it-IT" sz="2400" b="1" smtClean="0"/>
              <a:t> B </a:t>
            </a:r>
            <a:r>
              <a:rPr lang="it-IT" altLang="it-IT" sz="2400" smtClean="0"/>
              <a:t>se in </a:t>
            </a:r>
            <a:r>
              <a:rPr lang="it-IT" altLang="it-IT" sz="2400" b="1" smtClean="0"/>
              <a:t>A</a:t>
            </a:r>
            <a:r>
              <a:rPr lang="it-IT" altLang="it-IT" sz="2400" smtClean="0"/>
              <a:t> almeno un individuo sta meglio e nessuno sta peggio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La situazione </a:t>
            </a:r>
            <a:r>
              <a:rPr lang="it-IT" altLang="it-IT" sz="2400" b="1" smtClean="0"/>
              <a:t>D è di ottimo paretiano (per la collettività) </a:t>
            </a:r>
            <a:r>
              <a:rPr lang="it-IT" altLang="it-IT" sz="2400" smtClean="0"/>
              <a:t>se non ci si può spostare migliorando la situazione di almeno un individuo senza peggiorare quella di almeno un altro individuo</a:t>
            </a:r>
          </a:p>
        </p:txBody>
      </p:sp>
    </p:spTree>
    <p:extLst>
      <p:ext uri="{BB962C8B-B14F-4D97-AF65-F5344CB8AC3E}">
        <p14:creationId xmlns:p14="http://schemas.microsoft.com/office/powerpoint/2010/main" val="201984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2CF2DA8-EFEF-4530-BC0C-98661EAC8076}" type="slidenum">
              <a:rPr lang="it-IT" altLang="it-IT" sz="1400"/>
              <a:pPr eaLnBrk="1" hangingPunct="1"/>
              <a:t>17</a:t>
            </a:fld>
            <a:endParaRPr lang="it-IT" altLang="it-IT" sz="1400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Ottimo nello scambio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2549"/>
            <a:ext cx="7772400" cy="220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Due beni </a:t>
            </a:r>
            <a:r>
              <a:rPr lang="it-IT" altLang="it-IT" sz="2800" b="1" dirty="0" smtClean="0"/>
              <a:t>X</a:t>
            </a:r>
            <a:r>
              <a:rPr lang="it-IT" altLang="it-IT" sz="2800" dirty="0" smtClean="0"/>
              <a:t> e </a:t>
            </a:r>
            <a:r>
              <a:rPr lang="it-IT" altLang="it-IT" sz="2800" b="1" dirty="0" smtClean="0"/>
              <a:t>Y</a:t>
            </a:r>
            <a:r>
              <a:rPr lang="it-IT" altLang="it-IT" sz="2800" dirty="0" smtClean="0"/>
              <a:t> e due individui </a:t>
            </a:r>
            <a:r>
              <a:rPr lang="it-IT" altLang="it-IT" sz="2800" b="1" dirty="0" smtClean="0"/>
              <a:t>A</a:t>
            </a:r>
            <a:r>
              <a:rPr lang="it-IT" altLang="it-IT" sz="2800" dirty="0" smtClean="0"/>
              <a:t> e </a:t>
            </a:r>
            <a:r>
              <a:rPr lang="it-IT" altLang="it-IT" sz="2800" b="1" dirty="0" smtClean="0"/>
              <a:t>B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 beni sono stati già prodotti dati agli individui - dotazioni iniziali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dirty="0" smtClean="0"/>
              <a:t>A</a:t>
            </a:r>
            <a:r>
              <a:rPr lang="it-IT" altLang="it-IT" sz="2800" dirty="0" smtClean="0"/>
              <a:t> e </a:t>
            </a:r>
            <a:r>
              <a:rPr lang="it-IT" altLang="it-IT" sz="2800" b="1" dirty="0" smtClean="0"/>
              <a:t>B</a:t>
            </a:r>
            <a:r>
              <a:rPr lang="it-IT" altLang="it-IT" sz="2800" dirty="0" smtClean="0"/>
              <a:t> possono consumare quello che hanno o scambiare</a:t>
            </a:r>
            <a:endParaRPr lang="it-IT" altLang="it-IT" sz="2800" b="1" dirty="0" smtClean="0"/>
          </a:p>
        </p:txBody>
      </p:sp>
      <p:graphicFrame>
        <p:nvGraphicFramePr>
          <p:cNvPr id="17612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400904"/>
              </p:ext>
            </p:extLst>
          </p:nvPr>
        </p:nvGraphicFramePr>
        <p:xfrm>
          <a:off x="1449421" y="4081668"/>
          <a:ext cx="5867400" cy="208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magine" r:id="rId3" imgW="6400800" imgH="2505240" progId="Word.Picture.8">
                  <p:embed/>
                </p:oleObj>
              </mc:Choice>
              <mc:Fallback>
                <p:oleObj name="Immagine" r:id="rId3" imgW="6400800" imgH="2505240" progId="Word.Picture.8">
                  <p:embed/>
                  <p:pic>
                    <p:nvPicPr>
                      <p:cNvPr id="176128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421" y="4081668"/>
                        <a:ext cx="5867400" cy="208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805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6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6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5D9A583-7E8B-4591-9169-460239D3C7A7}" type="slidenum">
              <a:rPr lang="it-IT" altLang="it-IT" sz="1400"/>
              <a:pPr eaLnBrk="1" hangingPunct="1"/>
              <a:t>18</a:t>
            </a:fld>
            <a:endParaRPr lang="it-IT" altLang="it-IT" sz="140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Scatola di Edgeworth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77724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I grafici sono sovrapposti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Il grafico di </a:t>
            </a:r>
            <a:r>
              <a:rPr lang="it-IT" altLang="it-IT" sz="2400" b="1" smtClean="0"/>
              <a:t>B</a:t>
            </a:r>
            <a:r>
              <a:rPr lang="it-IT" altLang="it-IT" sz="2400" smtClean="0"/>
              <a:t> è ruotato di 180°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La lunghezza delle ordinate indica la quantità totale di </a:t>
            </a:r>
            <a:r>
              <a:rPr lang="it-IT" altLang="it-IT" sz="2400" b="1" smtClean="0"/>
              <a:t>Y</a:t>
            </a:r>
            <a:r>
              <a:rPr lang="it-IT" altLang="it-IT" sz="2400" smtClean="0"/>
              <a:t>, quella delle ascisse la quantità totale di </a:t>
            </a:r>
            <a:r>
              <a:rPr lang="it-IT" altLang="it-IT" sz="2400" b="1" smtClean="0"/>
              <a:t>X</a:t>
            </a:r>
            <a:endParaRPr lang="it-IT" altLang="it-IT" sz="2400" smtClean="0"/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2057400" y="1593850"/>
          <a:ext cx="4267200" cy="311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Immagine" r:id="rId3" imgW="3476520" imgH="2533680" progId="Word.Picture.8">
                  <p:embed/>
                </p:oleObj>
              </mc:Choice>
              <mc:Fallback>
                <p:oleObj name="Immagine" r:id="rId3" imgW="3476520" imgH="2533680" progId="Word.Picture.8">
                  <p:embed/>
                  <p:pic>
                    <p:nvPicPr>
                      <p:cNvPr id="1566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593850"/>
                        <a:ext cx="4267200" cy="311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271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3985210-BE7A-48C1-908D-F92C34992108}" type="slidenum">
              <a:rPr lang="it-IT" altLang="it-IT" sz="1400"/>
              <a:pPr eaLnBrk="1" hangingPunct="1"/>
              <a:t>19</a:t>
            </a:fld>
            <a:endParaRPr lang="it-IT" altLang="it-IT" sz="140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Allocazione dei beni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0" y="1981200"/>
            <a:ext cx="3124200" cy="4114800"/>
          </a:xfrm>
        </p:spPr>
        <p:txBody>
          <a:bodyPr/>
          <a:lstStyle/>
          <a:p>
            <a:pPr eaLnBrk="1" hangingPunct="1"/>
            <a:r>
              <a:rPr lang="it-IT" altLang="it-IT" dirty="0" smtClean="0"/>
              <a:t>Nel punto </a:t>
            </a:r>
            <a:r>
              <a:rPr lang="it-IT" altLang="it-IT" b="1" dirty="0" smtClean="0"/>
              <a:t>C</a:t>
            </a:r>
          </a:p>
          <a:p>
            <a:pPr lvl="1" eaLnBrk="1" hangingPunct="1"/>
            <a:r>
              <a:rPr lang="it-IT" altLang="it-IT" b="1" dirty="0" smtClean="0"/>
              <a:t>A</a:t>
            </a:r>
            <a:r>
              <a:rPr lang="it-IT" altLang="it-IT" dirty="0" smtClean="0"/>
              <a:t> ha </a:t>
            </a:r>
            <a:r>
              <a:rPr lang="it-IT" altLang="it-IT" b="1" dirty="0" smtClean="0"/>
              <a:t>0</a:t>
            </a:r>
            <a:r>
              <a:rPr lang="it-IT" altLang="it-IT" b="1" baseline="-25000" dirty="0" smtClean="0"/>
              <a:t>A</a:t>
            </a:r>
            <a:r>
              <a:rPr lang="it-IT" altLang="it-IT" b="1" dirty="0" smtClean="0"/>
              <a:t>X</a:t>
            </a:r>
            <a:r>
              <a:rPr lang="it-IT" altLang="it-IT" b="1" baseline="-25000" dirty="0" smtClean="0"/>
              <a:t>A</a:t>
            </a:r>
            <a:r>
              <a:rPr lang="it-IT" altLang="it-IT" baseline="-25000" dirty="0" smtClean="0"/>
              <a:t> </a:t>
            </a:r>
            <a:r>
              <a:rPr lang="it-IT" altLang="it-IT" dirty="0" smtClean="0"/>
              <a:t>di </a:t>
            </a:r>
            <a:r>
              <a:rPr lang="it-IT" altLang="it-IT" b="1" dirty="0" smtClean="0"/>
              <a:t>X </a:t>
            </a:r>
            <a:r>
              <a:rPr lang="it-IT" altLang="it-IT" dirty="0" smtClean="0"/>
              <a:t>e</a:t>
            </a:r>
            <a:r>
              <a:rPr lang="it-IT" altLang="it-IT" b="1" dirty="0" smtClean="0"/>
              <a:t> 0</a:t>
            </a:r>
            <a:r>
              <a:rPr lang="it-IT" altLang="it-IT" b="1" baseline="-25000" dirty="0" smtClean="0"/>
              <a:t>A</a:t>
            </a:r>
            <a:r>
              <a:rPr lang="it-IT" altLang="it-IT" b="1" dirty="0" smtClean="0"/>
              <a:t>Y</a:t>
            </a:r>
            <a:r>
              <a:rPr lang="it-IT" altLang="it-IT" b="1" baseline="-25000" dirty="0"/>
              <a:t>A</a:t>
            </a:r>
            <a:r>
              <a:rPr lang="it-IT" altLang="it-IT" b="1" dirty="0" smtClean="0"/>
              <a:t> </a:t>
            </a:r>
            <a:r>
              <a:rPr lang="it-IT" altLang="it-IT" dirty="0" smtClean="0"/>
              <a:t>di</a:t>
            </a:r>
            <a:r>
              <a:rPr lang="it-IT" altLang="it-IT" b="1" dirty="0" smtClean="0"/>
              <a:t> Y</a:t>
            </a:r>
          </a:p>
          <a:p>
            <a:pPr lvl="1" eaLnBrk="1" hangingPunct="1"/>
            <a:r>
              <a:rPr lang="it-IT" altLang="it-IT" b="1" dirty="0" smtClean="0"/>
              <a:t>B</a:t>
            </a:r>
            <a:r>
              <a:rPr lang="it-IT" altLang="it-IT" dirty="0" smtClean="0"/>
              <a:t> ha </a:t>
            </a:r>
            <a:r>
              <a:rPr lang="it-IT" altLang="it-IT" b="1" dirty="0" smtClean="0"/>
              <a:t>0</a:t>
            </a:r>
            <a:r>
              <a:rPr lang="it-IT" altLang="it-IT" b="1" baseline="-25000" dirty="0" smtClean="0"/>
              <a:t>B</a:t>
            </a:r>
            <a:r>
              <a:rPr lang="it-IT" altLang="it-IT" b="1" dirty="0" smtClean="0"/>
              <a:t>X</a:t>
            </a:r>
            <a:r>
              <a:rPr lang="it-IT" altLang="it-IT" b="1" baseline="-25000" dirty="0" smtClean="0"/>
              <a:t>B</a:t>
            </a:r>
            <a:r>
              <a:rPr lang="it-IT" altLang="it-IT" baseline="-25000" dirty="0" smtClean="0"/>
              <a:t> </a:t>
            </a:r>
            <a:r>
              <a:rPr lang="it-IT" altLang="it-IT" dirty="0" smtClean="0"/>
              <a:t>di </a:t>
            </a:r>
            <a:r>
              <a:rPr lang="it-IT" altLang="it-IT" b="1" dirty="0" smtClean="0"/>
              <a:t>X</a:t>
            </a:r>
            <a:r>
              <a:rPr lang="it-IT" altLang="it-IT" dirty="0" smtClean="0"/>
              <a:t> e </a:t>
            </a:r>
            <a:r>
              <a:rPr lang="it-IT" altLang="it-IT" b="1" dirty="0" smtClean="0"/>
              <a:t>0</a:t>
            </a:r>
            <a:r>
              <a:rPr lang="it-IT" altLang="it-IT" b="1" baseline="-25000" dirty="0" smtClean="0"/>
              <a:t>B</a:t>
            </a:r>
            <a:r>
              <a:rPr lang="it-IT" altLang="it-IT" b="1" dirty="0" smtClean="0"/>
              <a:t>Y</a:t>
            </a:r>
            <a:r>
              <a:rPr lang="it-IT" altLang="it-IT" b="1" baseline="-25000" dirty="0" smtClean="0"/>
              <a:t>B</a:t>
            </a:r>
            <a:r>
              <a:rPr lang="it-IT" altLang="it-IT" b="1" dirty="0" smtClean="0"/>
              <a:t> </a:t>
            </a:r>
            <a:r>
              <a:rPr lang="it-IT" altLang="it-IT" dirty="0" smtClean="0"/>
              <a:t>di </a:t>
            </a:r>
            <a:r>
              <a:rPr lang="it-IT" altLang="it-IT" b="1" dirty="0" smtClean="0"/>
              <a:t>Y</a:t>
            </a:r>
          </a:p>
          <a:p>
            <a:pPr lvl="1" eaLnBrk="1" hangingPunct="1"/>
            <a:endParaRPr lang="it-IT" altLang="it-IT" b="1" dirty="0" smtClean="0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685800" y="2057400"/>
          <a:ext cx="4724400" cy="346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Immagine" r:id="rId3" imgW="3533760" imgH="2581200" progId="Word.Picture.8">
                  <p:embed/>
                </p:oleObj>
              </mc:Choice>
              <mc:Fallback>
                <p:oleObj name="Immagine" r:id="rId3" imgW="3533760" imgH="2581200" progId="Word.Picture.8">
                  <p:embed/>
                  <p:pic>
                    <p:nvPicPr>
                      <p:cNvPr id="15770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057400"/>
                        <a:ext cx="4724400" cy="346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260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5CB41A6-2575-4175-B0D1-BB54BBD99D52}" type="slidenum">
              <a:rPr lang="it-IT" altLang="it-IT" sz="1400"/>
              <a:pPr eaLnBrk="1" hangingPunct="1"/>
              <a:t>2</a:t>
            </a:fld>
            <a:endParaRPr lang="it-IT" altLang="it-IT" sz="1400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Alfred Marshall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Inglese (1842-1924)</a:t>
            </a:r>
          </a:p>
          <a:p>
            <a:pPr eaLnBrk="1" hangingPunct="1"/>
            <a:r>
              <a:rPr lang="it-IT" altLang="it-IT" smtClean="0"/>
              <a:t>Insegna a Cambridge e Bristol</a:t>
            </a:r>
          </a:p>
          <a:p>
            <a:pPr eaLnBrk="1" hangingPunct="1"/>
            <a:r>
              <a:rPr lang="it-IT" altLang="it-IT" smtClean="0"/>
              <a:t>Opere principali</a:t>
            </a:r>
          </a:p>
          <a:p>
            <a:pPr lvl="1" eaLnBrk="1" hangingPunct="1"/>
            <a:r>
              <a:rPr lang="it-IT" altLang="it-IT" i="1" smtClean="0"/>
              <a:t>Economics of Industry </a:t>
            </a:r>
            <a:r>
              <a:rPr lang="it-IT" altLang="it-IT" smtClean="0"/>
              <a:t>(1879)</a:t>
            </a:r>
          </a:p>
          <a:p>
            <a:pPr lvl="1" eaLnBrk="1" hangingPunct="1"/>
            <a:r>
              <a:rPr lang="it-IT" altLang="it-IT" b="1" i="1" smtClean="0"/>
              <a:t>Principles of Economics</a:t>
            </a:r>
            <a:r>
              <a:rPr lang="it-IT" altLang="it-IT" smtClean="0"/>
              <a:t> (1890)</a:t>
            </a:r>
          </a:p>
          <a:p>
            <a:pPr lvl="1" eaLnBrk="1" hangingPunct="1"/>
            <a:r>
              <a:rPr lang="it-IT" altLang="it-IT" i="1" smtClean="0"/>
              <a:t>Industry and Trade </a:t>
            </a:r>
            <a:r>
              <a:rPr lang="it-IT" altLang="it-IT" smtClean="0"/>
              <a:t>(1919)</a:t>
            </a:r>
          </a:p>
          <a:p>
            <a:pPr lvl="1" eaLnBrk="1" hangingPunct="1"/>
            <a:endParaRPr lang="it-IT" altLang="it-IT" i="1" smtClean="0"/>
          </a:p>
        </p:txBody>
      </p:sp>
      <p:pic>
        <p:nvPicPr>
          <p:cNvPr id="139268" name="Picture 4" descr="marsh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46367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03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39737C-1CA3-4469-94DD-F35C6F056895}" type="slidenum">
              <a:rPr lang="it-IT" altLang="it-IT" sz="1400"/>
              <a:pPr eaLnBrk="1" hangingPunct="1"/>
              <a:t>20</a:t>
            </a:fld>
            <a:endParaRPr lang="it-IT" altLang="it-IT" sz="1400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Dotazioni iniziali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981200"/>
            <a:ext cx="37338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Nel punto </a:t>
            </a:r>
            <a:r>
              <a:rPr lang="it-IT" altLang="it-IT" sz="2800" b="1" smtClean="0"/>
              <a:t>C </a:t>
            </a:r>
            <a:r>
              <a:rPr lang="it-IT" altLang="it-IT" sz="2800" smtClean="0"/>
              <a:t>le curve di indifferenza si intersecano. Scambiando i soggetti raggiungono curve più alte poste nella lente colorata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smtClean="0"/>
              <a:t>A</a:t>
            </a:r>
            <a:r>
              <a:rPr lang="it-IT" altLang="it-IT" sz="2800" smtClean="0"/>
              <a:t> cede </a:t>
            </a:r>
            <a:r>
              <a:rPr lang="it-IT" altLang="it-IT" sz="2800" b="1" smtClean="0"/>
              <a:t>Y</a:t>
            </a:r>
            <a:r>
              <a:rPr lang="it-IT" altLang="it-IT" sz="2800" smtClean="0"/>
              <a:t> in cambio di </a:t>
            </a:r>
            <a:r>
              <a:rPr lang="it-IT" altLang="it-IT" sz="2800" b="1" smtClean="0"/>
              <a:t>X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smtClean="0"/>
              <a:t>B</a:t>
            </a:r>
            <a:r>
              <a:rPr lang="it-IT" altLang="it-IT" sz="2800" smtClean="0"/>
              <a:t> cede </a:t>
            </a:r>
            <a:r>
              <a:rPr lang="it-IT" altLang="it-IT" sz="2800" b="1" smtClean="0"/>
              <a:t>X</a:t>
            </a:r>
            <a:r>
              <a:rPr lang="it-IT" altLang="it-IT" sz="2800" smtClean="0"/>
              <a:t> in cambio di </a:t>
            </a:r>
            <a:r>
              <a:rPr lang="it-IT" altLang="it-IT" sz="2800" b="1" smtClean="0"/>
              <a:t>Y</a:t>
            </a:r>
          </a:p>
        </p:txBody>
      </p:sp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838200" y="2286000"/>
          <a:ext cx="4114800" cy="302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Immagine" r:id="rId3" imgW="3533760" imgH="2581200" progId="Word.Picture.8">
                  <p:embed/>
                </p:oleObj>
              </mc:Choice>
              <mc:Fallback>
                <p:oleObj name="Immagine" r:id="rId3" imgW="3533760" imgH="2581200" progId="Word.Picture.8">
                  <p:embed/>
                  <p:pic>
                    <p:nvPicPr>
                      <p:cNvPr id="1587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286000"/>
                        <a:ext cx="4114800" cy="302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705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73FC51E-699D-4256-8BAA-A1421AB738AF}" type="slidenum">
              <a:rPr lang="it-IT" altLang="it-IT" sz="1400"/>
              <a:pPr eaLnBrk="1" hangingPunct="1"/>
              <a:t>21</a:t>
            </a:fld>
            <a:endParaRPr lang="it-IT" altLang="it-IT" sz="1400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 dello scambio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Lo scambio continua finché non sia arriva al punto </a:t>
            </a:r>
            <a:r>
              <a:rPr lang="it-IT" altLang="it-IT" b="1" smtClean="0"/>
              <a:t>E</a:t>
            </a:r>
            <a:r>
              <a:rPr lang="it-IT" altLang="it-IT" smtClean="0"/>
              <a:t> – ottimo paretiano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Le curve sono tangenti: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b="1" smtClean="0"/>
              <a:t>SMS</a:t>
            </a:r>
            <a:r>
              <a:rPr lang="it-IT" altLang="it-IT" b="1" baseline="-25000" smtClean="0"/>
              <a:t>A</a:t>
            </a:r>
            <a:r>
              <a:rPr lang="it-IT" altLang="it-IT" b="1" smtClean="0"/>
              <a:t>=SMS</a:t>
            </a:r>
            <a:r>
              <a:rPr lang="it-IT" altLang="it-IT" b="1" baseline="-25000" smtClean="0"/>
              <a:t>B</a:t>
            </a:r>
            <a:endParaRPr lang="it-IT" altLang="it-IT" b="1" smtClean="0"/>
          </a:p>
        </p:txBody>
      </p:sp>
      <p:graphicFrame>
        <p:nvGraphicFramePr>
          <p:cNvPr id="159748" name="Object 4"/>
          <p:cNvGraphicFramePr>
            <a:graphicFrameLocks noChangeAspect="1"/>
          </p:cNvGraphicFramePr>
          <p:nvPr/>
        </p:nvGraphicFramePr>
        <p:xfrm>
          <a:off x="457200" y="2209800"/>
          <a:ext cx="4343400" cy="318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Immagine" r:id="rId3" imgW="3533760" imgH="2581200" progId="Word.Picture.8">
                  <p:embed/>
                </p:oleObj>
              </mc:Choice>
              <mc:Fallback>
                <p:oleObj name="Immagine" r:id="rId3" imgW="3533760" imgH="2581200" progId="Word.Picture.8">
                  <p:embed/>
                  <p:pic>
                    <p:nvPicPr>
                      <p:cNvPr id="1597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4343400" cy="3189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157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B6E1B45-D973-408A-A963-0B0F069CD0FC}" type="slidenum">
              <a:rPr lang="it-IT" altLang="it-IT" sz="1400"/>
              <a:pPr eaLnBrk="1" hangingPunct="1"/>
              <a:t>22</a:t>
            </a:fld>
            <a:endParaRPr lang="it-IT" altLang="it-IT" sz="140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Benessere e concorrenza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b="1" smtClean="0">
                <a:cs typeface="Times New Roman" panose="02020603050405020304" pitchFamily="18" charset="0"/>
              </a:rPr>
              <a:t>il mercato concorrenziale tende a raggiungere una situazione di ottimo paretiano</a:t>
            </a:r>
            <a:r>
              <a:rPr lang="it-IT" altLang="it-IT" smtClean="0"/>
              <a:t> </a:t>
            </a:r>
          </a:p>
          <a:p>
            <a:pPr eaLnBrk="1" hangingPunct="1"/>
            <a:r>
              <a:rPr lang="it-IT" altLang="it-IT" smtClean="0"/>
              <a:t>Le posizioni di ottimo sono molteplici</a:t>
            </a:r>
          </a:p>
          <a:p>
            <a:pPr eaLnBrk="1" hangingPunct="1"/>
            <a:r>
              <a:rPr lang="it-IT" altLang="it-IT" smtClean="0"/>
              <a:t>Il mercato assicura l’efficienza ma non l’equità</a:t>
            </a:r>
          </a:p>
        </p:txBody>
      </p:sp>
    </p:spTree>
    <p:extLst>
      <p:ext uri="{BB962C8B-B14F-4D97-AF65-F5344CB8AC3E}">
        <p14:creationId xmlns:p14="http://schemas.microsoft.com/office/powerpoint/2010/main" val="20975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BC2AD19-99C9-415B-917D-26B9E03DBB86}" type="slidenum">
              <a:rPr lang="it-IT" altLang="it-IT" sz="1400"/>
              <a:pPr eaLnBrk="1" hangingPunct="1"/>
              <a:t>23</a:t>
            </a:fld>
            <a:endParaRPr lang="it-IT" altLang="it-IT" sz="1400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La curva dei contratti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981200"/>
            <a:ext cx="3657600" cy="4114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it-IT" altLang="it-IT" sz="2400" smtClean="0"/>
              <a:t>I punti </a:t>
            </a:r>
            <a:r>
              <a:rPr lang="it-IT" altLang="it-IT" sz="2400" b="1" smtClean="0"/>
              <a:t>Q, E, P, e R sono tutti di ottimo. </a:t>
            </a:r>
            <a:r>
              <a:rPr lang="it-IT" altLang="it-IT" sz="2400" smtClean="0"/>
              <a:t>Primi tre si possono raggiungere da</a:t>
            </a:r>
            <a:r>
              <a:rPr lang="it-IT" altLang="it-IT" sz="2400" b="1" smtClean="0"/>
              <a:t> C</a:t>
            </a:r>
          </a:p>
          <a:p>
            <a:pPr eaLnBrk="1" hangingPunct="1"/>
            <a:r>
              <a:rPr lang="it-IT" altLang="it-IT" sz="2400" b="1" smtClean="0"/>
              <a:t>I punti di ottimo non sono ordinabili tra loro</a:t>
            </a:r>
          </a:p>
          <a:p>
            <a:pPr eaLnBrk="1" hangingPunct="1"/>
            <a:r>
              <a:rPr lang="it-IT" altLang="it-IT" sz="2400" smtClean="0"/>
              <a:t>Tutti i possibili punti di tangenza tra le curve di indifferenza formano la curva dei contratti</a:t>
            </a:r>
          </a:p>
        </p:txBody>
      </p:sp>
      <p:graphicFrame>
        <p:nvGraphicFramePr>
          <p:cNvPr id="161796" name="Object 4"/>
          <p:cNvGraphicFramePr>
            <a:graphicFrameLocks noChangeAspect="1"/>
          </p:cNvGraphicFramePr>
          <p:nvPr/>
        </p:nvGraphicFramePr>
        <p:xfrm>
          <a:off x="609600" y="2362200"/>
          <a:ext cx="4343400" cy="319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Immagine" r:id="rId3" imgW="3533760" imgH="2581200" progId="Word.Picture.8">
                  <p:embed/>
                </p:oleObj>
              </mc:Choice>
              <mc:Fallback>
                <p:oleObj name="Immagine" r:id="rId3" imgW="3533760" imgH="2581200" progId="Word.Picture.8">
                  <p:embed/>
                  <p:pic>
                    <p:nvPicPr>
                      <p:cNvPr id="1617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362200"/>
                        <a:ext cx="4343400" cy="319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00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38EFB61-AC8E-4C6F-98D1-5918D74A1AD7}" type="slidenum">
              <a:rPr lang="it-IT" altLang="it-IT" sz="1400"/>
              <a:pPr eaLnBrk="1" hangingPunct="1"/>
              <a:t>24</a:t>
            </a:fld>
            <a:endParaRPr lang="it-IT" altLang="it-IT" sz="1400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Equità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Punto </a:t>
            </a:r>
            <a:r>
              <a:rPr lang="it-IT" altLang="it-IT" b="1" smtClean="0"/>
              <a:t>R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mtClean="0"/>
              <a:t>Punto di ottimo ma iniquo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mtClean="0"/>
              <a:t>Perché gli economisti si debbono preoccupare dell’equità? – instabilità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mtClean="0"/>
              <a:t>Teoria del benessere</a:t>
            </a:r>
          </a:p>
          <a:p>
            <a:pPr lvl="2" eaLnBrk="1" hangingPunct="1">
              <a:lnSpc>
                <a:spcPct val="90000"/>
              </a:lnSpc>
            </a:pPr>
            <a:r>
              <a:rPr lang="it-IT" altLang="it-IT" smtClean="0"/>
              <a:t>Modificare la dotazione iniziale</a:t>
            </a:r>
          </a:p>
          <a:p>
            <a:pPr lvl="2" eaLnBrk="1" hangingPunct="1">
              <a:lnSpc>
                <a:spcPct val="90000"/>
              </a:lnSpc>
            </a:pPr>
            <a:r>
              <a:rPr lang="it-IT" altLang="it-IT" smtClean="0"/>
              <a:t>Lasciar fare agli scambi per ottenere l’efficienza</a:t>
            </a:r>
          </a:p>
          <a:p>
            <a:pPr lvl="2" eaLnBrk="1" hangingPunct="1">
              <a:lnSpc>
                <a:spcPct val="90000"/>
              </a:lnSpc>
            </a:pPr>
            <a:r>
              <a:rPr lang="it-IT" altLang="it-IT" smtClean="0"/>
              <a:t>Equità ed efficienza sono comunque trattate separatamente</a:t>
            </a:r>
          </a:p>
        </p:txBody>
      </p:sp>
    </p:spTree>
    <p:extLst>
      <p:ext uri="{BB962C8B-B14F-4D97-AF65-F5344CB8AC3E}">
        <p14:creationId xmlns:p14="http://schemas.microsoft.com/office/powerpoint/2010/main" val="279462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bldLvl="3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EDA802F-A63C-4402-87F4-28A49918DA43}" type="slidenum">
              <a:rPr lang="it-IT" altLang="it-IT" sz="1400"/>
              <a:pPr eaLnBrk="1" hangingPunct="1"/>
              <a:t>25</a:t>
            </a:fld>
            <a:endParaRPr lang="it-IT" altLang="it-IT" sz="1400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046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La frontiera delle possibilità produttive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2949"/>
            <a:ext cx="8229600" cy="4525963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Per introdurre la produzione nel discorso dell’ottimo</a:t>
            </a:r>
          </a:p>
          <a:p>
            <a:pPr eaLnBrk="1" hangingPunct="1"/>
            <a:r>
              <a:rPr lang="it-IT" altLang="it-IT" sz="2800" dirty="0" smtClean="0"/>
              <a:t>Frontiera: le combinazioni dei prodotti possibili quando</a:t>
            </a:r>
          </a:p>
          <a:p>
            <a:pPr lvl="1" eaLnBrk="1" hangingPunct="1"/>
            <a:r>
              <a:rPr lang="it-IT" altLang="it-IT" sz="2400" dirty="0" smtClean="0"/>
              <a:t>Tutte le risorse sono sfruttate</a:t>
            </a:r>
          </a:p>
          <a:p>
            <a:pPr lvl="1" eaLnBrk="1" hangingPunct="1"/>
            <a:r>
              <a:rPr lang="it-IT" altLang="it-IT" sz="2400" dirty="0" smtClean="0"/>
              <a:t>Sono utilizzate solo tecnologie efficienti</a:t>
            </a:r>
          </a:p>
          <a:p>
            <a:pPr eaLnBrk="1" hangingPunct="1"/>
            <a:r>
              <a:rPr lang="it-IT" altLang="it-IT" sz="2800" dirty="0" smtClean="0"/>
              <a:t>La frontiera ha pendenza negativa:</a:t>
            </a:r>
          </a:p>
          <a:p>
            <a:pPr lvl="1" eaLnBrk="1" hangingPunct="1"/>
            <a:r>
              <a:rPr lang="it-IT" altLang="it-IT" sz="2400" dirty="0" smtClean="0"/>
              <a:t>Non si può produrre più di un bene senza diminuire la produzione dell’altro</a:t>
            </a:r>
          </a:p>
        </p:txBody>
      </p:sp>
    </p:spTree>
    <p:extLst>
      <p:ext uri="{BB962C8B-B14F-4D97-AF65-F5344CB8AC3E}">
        <p14:creationId xmlns:p14="http://schemas.microsoft.com/office/powerpoint/2010/main" val="14419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33AF87-5B2D-4451-97F6-E4550CBD160C}" type="slidenum">
              <a:rPr lang="it-IT" altLang="it-IT" sz="1400"/>
              <a:pPr eaLnBrk="1" hangingPunct="1"/>
              <a:t>26</a:t>
            </a:fld>
            <a:endParaRPr lang="it-IT" altLang="it-IT" sz="1400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La costruzione della frontiera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1981200"/>
            <a:ext cx="33528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Grafico I: funzione di produzione di </a:t>
            </a:r>
            <a:r>
              <a:rPr lang="it-IT" altLang="it-IT" sz="2400" b="1" smtClean="0"/>
              <a:t>Y</a:t>
            </a:r>
            <a:endParaRPr lang="it-IT" altLang="it-IT" sz="240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Grafico II: retta a –45° (</a:t>
            </a:r>
            <a:r>
              <a:rPr lang="it-IT" altLang="it-IT" sz="2400" b="1" i="1" smtClean="0"/>
              <a:t>L</a:t>
            </a:r>
            <a:r>
              <a:rPr lang="it-IT" altLang="it-IT" sz="2400" b="1" i="1" baseline="-25000" smtClean="0"/>
              <a:t>x</a:t>
            </a:r>
            <a:r>
              <a:rPr lang="it-IT" altLang="it-IT" sz="2400" b="1" i="1" smtClean="0"/>
              <a:t>=L-L</a:t>
            </a:r>
            <a:r>
              <a:rPr lang="it-IT" altLang="it-IT" sz="2400" b="1" i="1" baseline="-25000" smtClean="0"/>
              <a:t>y</a:t>
            </a:r>
            <a:r>
              <a:rPr lang="it-IT" altLang="it-IT" sz="24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Grafico III: funzione di produzione di </a:t>
            </a:r>
            <a:r>
              <a:rPr lang="it-IT" altLang="it-IT" sz="2400" b="1" smtClean="0"/>
              <a:t>X </a:t>
            </a:r>
            <a:r>
              <a:rPr lang="it-IT" altLang="it-IT" sz="2400" smtClean="0"/>
              <a:t>(assi rovesciati!)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smtClean="0"/>
              <a:t>Grafico IV: frontiera delle possibilità produttive ottenuta dalle funzioni di produzione</a:t>
            </a:r>
          </a:p>
        </p:txBody>
      </p:sp>
      <p:grpSp>
        <p:nvGrpSpPr>
          <p:cNvPr id="2" name="Group 134"/>
          <p:cNvGrpSpPr>
            <a:grpSpLocks/>
          </p:cNvGrpSpPr>
          <p:nvPr/>
        </p:nvGrpSpPr>
        <p:grpSpPr bwMode="auto">
          <a:xfrm>
            <a:off x="647700" y="2057400"/>
            <a:ext cx="4762500" cy="4114800"/>
            <a:chOff x="408" y="1296"/>
            <a:chExt cx="3000" cy="2592"/>
          </a:xfrm>
        </p:grpSpPr>
        <p:sp>
          <p:nvSpPr>
            <p:cNvPr id="29702" name="Line 80"/>
            <p:cNvSpPr>
              <a:spLocks noChangeShapeType="1"/>
            </p:cNvSpPr>
            <p:nvPr/>
          </p:nvSpPr>
          <p:spPr bwMode="auto">
            <a:xfrm flipH="1">
              <a:off x="720" y="2874"/>
              <a:ext cx="1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03" name="Line 85"/>
            <p:cNvSpPr>
              <a:spLocks noChangeShapeType="1"/>
            </p:cNvSpPr>
            <p:nvPr/>
          </p:nvSpPr>
          <p:spPr bwMode="auto">
            <a:xfrm>
              <a:off x="1086" y="3132"/>
              <a:ext cx="0" cy="5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04" name="Line 87"/>
            <p:cNvSpPr>
              <a:spLocks noChangeShapeType="1"/>
            </p:cNvSpPr>
            <p:nvPr/>
          </p:nvSpPr>
          <p:spPr bwMode="auto">
            <a:xfrm>
              <a:off x="822" y="2868"/>
              <a:ext cx="0" cy="7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05" name="Line 88"/>
            <p:cNvSpPr>
              <a:spLocks noChangeShapeType="1"/>
            </p:cNvSpPr>
            <p:nvPr/>
          </p:nvSpPr>
          <p:spPr bwMode="auto">
            <a:xfrm>
              <a:off x="1518" y="3570"/>
              <a:ext cx="0" cy="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06" name="Text Box 90"/>
            <p:cNvSpPr txBox="1">
              <a:spLocks noChangeArrowheads="1"/>
            </p:cNvSpPr>
            <p:nvPr/>
          </p:nvSpPr>
          <p:spPr bwMode="auto">
            <a:xfrm>
              <a:off x="1002" y="3666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Y2</a:t>
              </a:r>
            </a:p>
          </p:txBody>
        </p:sp>
        <p:sp>
          <p:nvSpPr>
            <p:cNvPr id="29707" name="Text Box 91"/>
            <p:cNvSpPr txBox="1">
              <a:spLocks noChangeArrowheads="1"/>
            </p:cNvSpPr>
            <p:nvPr/>
          </p:nvSpPr>
          <p:spPr bwMode="auto">
            <a:xfrm>
              <a:off x="1224" y="3666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Y3</a:t>
              </a:r>
            </a:p>
          </p:txBody>
        </p:sp>
        <p:sp>
          <p:nvSpPr>
            <p:cNvPr id="29708" name="Text Box 92"/>
            <p:cNvSpPr txBox="1">
              <a:spLocks noChangeArrowheads="1"/>
            </p:cNvSpPr>
            <p:nvPr/>
          </p:nvSpPr>
          <p:spPr bwMode="auto">
            <a:xfrm>
              <a:off x="1440" y="3648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Y4</a:t>
              </a:r>
            </a:p>
          </p:txBody>
        </p:sp>
        <p:sp>
          <p:nvSpPr>
            <p:cNvPr id="29709" name="Text Box 95"/>
            <p:cNvSpPr txBox="1">
              <a:spLocks noChangeArrowheads="1"/>
            </p:cNvSpPr>
            <p:nvPr/>
          </p:nvSpPr>
          <p:spPr bwMode="auto">
            <a:xfrm>
              <a:off x="408" y="3264"/>
              <a:ext cx="258" cy="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X3</a:t>
              </a:r>
            </a:p>
          </p:txBody>
        </p:sp>
        <p:sp>
          <p:nvSpPr>
            <p:cNvPr id="29710" name="Line 98"/>
            <p:cNvSpPr>
              <a:spLocks noChangeShapeType="1"/>
            </p:cNvSpPr>
            <p:nvPr/>
          </p:nvSpPr>
          <p:spPr bwMode="auto">
            <a:xfrm>
              <a:off x="2814" y="3348"/>
              <a:ext cx="0" cy="3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29711" name="Group 53"/>
            <p:cNvGrpSpPr>
              <a:grpSpLocks/>
            </p:cNvGrpSpPr>
            <p:nvPr/>
          </p:nvGrpSpPr>
          <p:grpSpPr bwMode="auto">
            <a:xfrm>
              <a:off x="720" y="2508"/>
              <a:ext cx="1164" cy="1140"/>
              <a:chOff x="8115" y="8790"/>
              <a:chExt cx="2910" cy="2850"/>
            </a:xfrm>
          </p:grpSpPr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8115" y="8790"/>
                <a:ext cx="0" cy="285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8115" y="11625"/>
                <a:ext cx="291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9712" name="Line 59"/>
            <p:cNvSpPr>
              <a:spLocks noChangeShapeType="1"/>
            </p:cNvSpPr>
            <p:nvPr/>
          </p:nvSpPr>
          <p:spPr bwMode="auto">
            <a:xfrm>
              <a:off x="720" y="2760"/>
              <a:ext cx="894" cy="89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13" name="Text Box 65"/>
            <p:cNvSpPr txBox="1">
              <a:spLocks noChangeArrowheads="1"/>
            </p:cNvSpPr>
            <p:nvPr/>
          </p:nvSpPr>
          <p:spPr bwMode="auto">
            <a:xfrm>
              <a:off x="558" y="2694"/>
              <a:ext cx="342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endParaRPr lang="it-IT" altLang="it-IT" sz="1200" b="1" baseline="-25000"/>
            </a:p>
          </p:txBody>
        </p:sp>
        <p:grpSp>
          <p:nvGrpSpPr>
            <p:cNvPr id="29714" name="Group 56"/>
            <p:cNvGrpSpPr>
              <a:grpSpLocks/>
            </p:cNvGrpSpPr>
            <p:nvPr/>
          </p:nvGrpSpPr>
          <p:grpSpPr bwMode="auto">
            <a:xfrm>
              <a:off x="2022" y="2514"/>
              <a:ext cx="1302" cy="1158"/>
              <a:chOff x="8115" y="8790"/>
              <a:chExt cx="2910" cy="2850"/>
            </a:xfrm>
          </p:grpSpPr>
          <p:sp>
            <p:nvSpPr>
              <p:cNvPr id="29777" name="Line 57"/>
              <p:cNvSpPr>
                <a:spLocks noChangeShapeType="1"/>
              </p:cNvSpPr>
              <p:nvPr/>
            </p:nvSpPr>
            <p:spPr bwMode="auto">
              <a:xfrm flipV="1">
                <a:off x="8115" y="8790"/>
                <a:ext cx="0" cy="285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78" name="Line 58"/>
              <p:cNvSpPr>
                <a:spLocks noChangeShapeType="1"/>
              </p:cNvSpPr>
              <p:nvPr/>
            </p:nvSpPr>
            <p:spPr bwMode="auto">
              <a:xfrm>
                <a:off x="8115" y="11625"/>
                <a:ext cx="291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9715" name="Arc 101"/>
            <p:cNvSpPr>
              <a:spLocks/>
            </p:cNvSpPr>
            <p:nvPr/>
          </p:nvSpPr>
          <p:spPr bwMode="auto">
            <a:xfrm flipV="1">
              <a:off x="2022" y="2556"/>
              <a:ext cx="1144" cy="1098"/>
            </a:xfrm>
            <a:custGeom>
              <a:avLst/>
              <a:gdLst>
                <a:gd name="T0" fmla="*/ 0 w 21404"/>
                <a:gd name="T1" fmla="*/ 0 h 21600"/>
                <a:gd name="T2" fmla="*/ 1144 w 21404"/>
                <a:gd name="T3" fmla="*/ 950 h 21600"/>
                <a:gd name="T4" fmla="*/ 0 w 21404"/>
                <a:gd name="T5" fmla="*/ 1098 h 21600"/>
                <a:gd name="T6" fmla="*/ 0 60000 65536"/>
                <a:gd name="T7" fmla="*/ 0 60000 65536"/>
                <a:gd name="T8" fmla="*/ 0 60000 65536"/>
                <a:gd name="T9" fmla="*/ 0 w 21404"/>
                <a:gd name="T10" fmla="*/ 0 h 21600"/>
                <a:gd name="T11" fmla="*/ 21404 w 2140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04" h="21600" fill="none" extrusionOk="0">
                  <a:moveTo>
                    <a:pt x="0" y="0"/>
                  </a:moveTo>
                  <a:cubicBezTo>
                    <a:pt x="0" y="0"/>
                    <a:pt x="0" y="-1"/>
                    <a:pt x="1" y="0"/>
                  </a:cubicBezTo>
                  <a:cubicBezTo>
                    <a:pt x="10805" y="0"/>
                    <a:pt x="19948" y="7983"/>
                    <a:pt x="21404" y="18689"/>
                  </a:cubicBezTo>
                </a:path>
                <a:path w="21404" h="21600" stroke="0" extrusionOk="0">
                  <a:moveTo>
                    <a:pt x="0" y="0"/>
                  </a:moveTo>
                  <a:cubicBezTo>
                    <a:pt x="0" y="0"/>
                    <a:pt x="0" y="-1"/>
                    <a:pt x="1" y="0"/>
                  </a:cubicBezTo>
                  <a:cubicBezTo>
                    <a:pt x="10805" y="0"/>
                    <a:pt x="19948" y="7983"/>
                    <a:pt x="21404" y="18689"/>
                  </a:cubicBezTo>
                  <a:lnTo>
                    <a:pt x="1" y="21600"/>
                  </a:lnTo>
                  <a:close/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grpSp>
          <p:nvGrpSpPr>
            <p:cNvPr id="29716" name="Group 124"/>
            <p:cNvGrpSpPr>
              <a:grpSpLocks/>
            </p:cNvGrpSpPr>
            <p:nvPr/>
          </p:nvGrpSpPr>
          <p:grpSpPr bwMode="auto">
            <a:xfrm>
              <a:off x="1992" y="1320"/>
              <a:ext cx="1416" cy="1152"/>
              <a:chOff x="1992" y="1320"/>
              <a:chExt cx="1416" cy="1152"/>
            </a:xfrm>
          </p:grpSpPr>
          <p:grpSp>
            <p:nvGrpSpPr>
              <p:cNvPr id="29772" name="Group 50"/>
              <p:cNvGrpSpPr>
                <a:grpSpLocks/>
              </p:cNvGrpSpPr>
              <p:nvPr/>
            </p:nvGrpSpPr>
            <p:grpSpPr bwMode="auto">
              <a:xfrm>
                <a:off x="1998" y="1320"/>
                <a:ext cx="1410" cy="1152"/>
                <a:chOff x="8115" y="8790"/>
                <a:chExt cx="2910" cy="2850"/>
              </a:xfrm>
            </p:grpSpPr>
            <p:sp>
              <p:nvSpPr>
                <p:cNvPr id="29775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8115" y="8790"/>
                  <a:ext cx="0" cy="285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9776" name="Line 52"/>
                <p:cNvSpPr>
                  <a:spLocks noChangeShapeType="1"/>
                </p:cNvSpPr>
                <p:nvPr/>
              </p:nvSpPr>
              <p:spPr bwMode="auto">
                <a:xfrm>
                  <a:off x="8115" y="11625"/>
                  <a:ext cx="291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29773" name="Freeform 64"/>
              <p:cNvSpPr>
                <a:spLocks/>
              </p:cNvSpPr>
              <p:nvPr/>
            </p:nvSpPr>
            <p:spPr bwMode="auto">
              <a:xfrm>
                <a:off x="1992" y="1542"/>
                <a:ext cx="1224" cy="930"/>
              </a:xfrm>
              <a:custGeom>
                <a:avLst/>
                <a:gdLst>
                  <a:gd name="T0" fmla="*/ 0 w 3060"/>
                  <a:gd name="T1" fmla="*/ 0 h 2355"/>
                  <a:gd name="T2" fmla="*/ 1170 w 3060"/>
                  <a:gd name="T3" fmla="*/ 75 h 2355"/>
                  <a:gd name="T4" fmla="*/ 2115 w 3060"/>
                  <a:gd name="T5" fmla="*/ 300 h 2355"/>
                  <a:gd name="T6" fmla="*/ 2595 w 3060"/>
                  <a:gd name="T7" fmla="*/ 630 h 2355"/>
                  <a:gd name="T8" fmla="*/ 2910 w 3060"/>
                  <a:gd name="T9" fmla="*/ 1395 h 2355"/>
                  <a:gd name="T10" fmla="*/ 3060 w 3060"/>
                  <a:gd name="T11" fmla="*/ 2355 h 23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60"/>
                  <a:gd name="T19" fmla="*/ 0 h 2355"/>
                  <a:gd name="T20" fmla="*/ 3060 w 3060"/>
                  <a:gd name="T21" fmla="*/ 2355 h 23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60" h="2355">
                    <a:moveTo>
                      <a:pt x="0" y="0"/>
                    </a:moveTo>
                    <a:cubicBezTo>
                      <a:pt x="409" y="12"/>
                      <a:pt x="818" y="25"/>
                      <a:pt x="1170" y="75"/>
                    </a:cubicBezTo>
                    <a:cubicBezTo>
                      <a:pt x="1522" y="125"/>
                      <a:pt x="1878" y="208"/>
                      <a:pt x="2115" y="300"/>
                    </a:cubicBezTo>
                    <a:cubicBezTo>
                      <a:pt x="2352" y="392"/>
                      <a:pt x="2463" y="447"/>
                      <a:pt x="2595" y="630"/>
                    </a:cubicBezTo>
                    <a:cubicBezTo>
                      <a:pt x="2727" y="813"/>
                      <a:pt x="2833" y="1107"/>
                      <a:pt x="2910" y="1395"/>
                    </a:cubicBezTo>
                    <a:cubicBezTo>
                      <a:pt x="2987" y="1683"/>
                      <a:pt x="3023" y="2019"/>
                      <a:pt x="3060" y="2355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74" name="Text Box 115"/>
              <p:cNvSpPr txBox="1">
                <a:spLocks noChangeArrowheads="1"/>
              </p:cNvSpPr>
              <p:nvPr/>
            </p:nvSpPr>
            <p:spPr bwMode="auto">
              <a:xfrm>
                <a:off x="2478" y="1344"/>
                <a:ext cx="324" cy="2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IV</a:t>
                </a:r>
              </a:p>
            </p:txBody>
          </p:sp>
        </p:grpSp>
        <p:grpSp>
          <p:nvGrpSpPr>
            <p:cNvPr id="29717" name="Group 128"/>
            <p:cNvGrpSpPr>
              <a:grpSpLocks/>
            </p:cNvGrpSpPr>
            <p:nvPr/>
          </p:nvGrpSpPr>
          <p:grpSpPr bwMode="auto">
            <a:xfrm>
              <a:off x="420" y="1566"/>
              <a:ext cx="2430" cy="2322"/>
              <a:chOff x="420" y="1566"/>
              <a:chExt cx="2430" cy="2322"/>
            </a:xfrm>
          </p:grpSpPr>
          <p:sp>
            <p:nvSpPr>
              <p:cNvPr id="29766" name="Rectangle 61"/>
              <p:cNvSpPr>
                <a:spLocks noChangeArrowheads="1"/>
              </p:cNvSpPr>
              <p:nvPr/>
            </p:nvSpPr>
            <p:spPr bwMode="auto">
              <a:xfrm>
                <a:off x="1308" y="1644"/>
                <a:ext cx="1506" cy="169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67" name="Line 69"/>
              <p:cNvSpPr>
                <a:spLocks noChangeShapeType="1"/>
              </p:cNvSpPr>
              <p:nvPr/>
            </p:nvSpPr>
            <p:spPr bwMode="auto">
              <a:xfrm flipH="1">
                <a:off x="714" y="1638"/>
                <a:ext cx="59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68" name="Text Box 72"/>
              <p:cNvSpPr txBox="1">
                <a:spLocks noChangeArrowheads="1"/>
              </p:cNvSpPr>
              <p:nvPr/>
            </p:nvSpPr>
            <p:spPr bwMode="auto">
              <a:xfrm>
                <a:off x="420" y="1566"/>
                <a:ext cx="342" cy="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Y3</a:t>
                </a:r>
              </a:p>
            </p:txBody>
          </p:sp>
          <p:sp>
            <p:nvSpPr>
              <p:cNvPr id="29769" name="Line 86"/>
              <p:cNvSpPr>
                <a:spLocks noChangeShapeType="1"/>
              </p:cNvSpPr>
              <p:nvPr/>
            </p:nvSpPr>
            <p:spPr bwMode="auto">
              <a:xfrm>
                <a:off x="1308" y="3354"/>
                <a:ext cx="0" cy="2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70" name="Text Box 109"/>
              <p:cNvSpPr txBox="1">
                <a:spLocks noChangeArrowheads="1"/>
              </p:cNvSpPr>
              <p:nvPr/>
            </p:nvSpPr>
            <p:spPr bwMode="auto">
              <a:xfrm>
                <a:off x="1698" y="1578"/>
                <a:ext cx="282" cy="2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Y3</a:t>
                </a:r>
              </a:p>
            </p:txBody>
          </p:sp>
          <p:sp>
            <p:nvSpPr>
              <p:cNvPr id="29771" name="Text Box 117"/>
              <p:cNvSpPr txBox="1">
                <a:spLocks noChangeArrowheads="1"/>
              </p:cNvSpPr>
              <p:nvPr/>
            </p:nvSpPr>
            <p:spPr bwMode="auto">
              <a:xfrm>
                <a:off x="2574" y="3678"/>
                <a:ext cx="276" cy="2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X3</a:t>
                </a:r>
              </a:p>
            </p:txBody>
          </p:sp>
        </p:grpSp>
        <p:grpSp>
          <p:nvGrpSpPr>
            <p:cNvPr id="29718" name="Group 120"/>
            <p:cNvGrpSpPr>
              <a:grpSpLocks/>
            </p:cNvGrpSpPr>
            <p:nvPr/>
          </p:nvGrpSpPr>
          <p:grpSpPr bwMode="auto">
            <a:xfrm>
              <a:off x="720" y="1296"/>
              <a:ext cx="1164" cy="1164"/>
              <a:chOff x="720" y="1314"/>
              <a:chExt cx="1164" cy="1164"/>
            </a:xfrm>
          </p:grpSpPr>
          <p:grpSp>
            <p:nvGrpSpPr>
              <p:cNvPr id="29761" name="Group 47"/>
              <p:cNvGrpSpPr>
                <a:grpSpLocks/>
              </p:cNvGrpSpPr>
              <p:nvPr/>
            </p:nvGrpSpPr>
            <p:grpSpPr bwMode="auto">
              <a:xfrm>
                <a:off x="720" y="1326"/>
                <a:ext cx="1164" cy="1140"/>
                <a:chOff x="8115" y="8790"/>
                <a:chExt cx="2910" cy="2850"/>
              </a:xfrm>
            </p:grpSpPr>
            <p:sp>
              <p:nvSpPr>
                <p:cNvPr id="29764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8115" y="8790"/>
                  <a:ext cx="0" cy="285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9765" name="Line 49"/>
                <p:cNvSpPr>
                  <a:spLocks noChangeShapeType="1"/>
                </p:cNvSpPr>
                <p:nvPr/>
              </p:nvSpPr>
              <p:spPr bwMode="auto">
                <a:xfrm>
                  <a:off x="8115" y="11625"/>
                  <a:ext cx="291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29762" name="Arc 102"/>
              <p:cNvSpPr>
                <a:spLocks/>
              </p:cNvSpPr>
              <p:nvPr/>
            </p:nvSpPr>
            <p:spPr bwMode="auto">
              <a:xfrm rot="10800000" flipV="1">
                <a:off x="720" y="1536"/>
                <a:ext cx="1108" cy="942"/>
              </a:xfrm>
              <a:custGeom>
                <a:avLst/>
                <a:gdLst>
                  <a:gd name="T0" fmla="*/ 0 w 21958"/>
                  <a:gd name="T1" fmla="*/ 0 h 21600"/>
                  <a:gd name="T2" fmla="*/ 1108 w 21958"/>
                  <a:gd name="T3" fmla="*/ 942 h 21600"/>
                  <a:gd name="T4" fmla="*/ 18 w 21958"/>
                  <a:gd name="T5" fmla="*/ 942 h 21600"/>
                  <a:gd name="T6" fmla="*/ 0 60000 65536"/>
                  <a:gd name="T7" fmla="*/ 0 60000 65536"/>
                  <a:gd name="T8" fmla="*/ 0 60000 65536"/>
                  <a:gd name="T9" fmla="*/ 0 w 21958"/>
                  <a:gd name="T10" fmla="*/ 0 h 21600"/>
                  <a:gd name="T11" fmla="*/ 21958 w 2195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958" h="21600" fill="none" extrusionOk="0">
                    <a:moveTo>
                      <a:pt x="-1" y="2"/>
                    </a:moveTo>
                    <a:cubicBezTo>
                      <a:pt x="119" y="0"/>
                      <a:pt x="238" y="-1"/>
                      <a:pt x="358" y="0"/>
                    </a:cubicBezTo>
                    <a:cubicBezTo>
                      <a:pt x="12287" y="0"/>
                      <a:pt x="21958" y="9670"/>
                      <a:pt x="21958" y="21600"/>
                    </a:cubicBezTo>
                  </a:path>
                  <a:path w="21958" h="21600" stroke="0" extrusionOk="0">
                    <a:moveTo>
                      <a:pt x="-1" y="2"/>
                    </a:moveTo>
                    <a:cubicBezTo>
                      <a:pt x="119" y="0"/>
                      <a:pt x="238" y="-1"/>
                      <a:pt x="358" y="0"/>
                    </a:cubicBezTo>
                    <a:cubicBezTo>
                      <a:pt x="12287" y="0"/>
                      <a:pt x="21958" y="9670"/>
                      <a:pt x="21958" y="21600"/>
                    </a:cubicBezTo>
                    <a:lnTo>
                      <a:pt x="358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63" name="Text Box 112"/>
              <p:cNvSpPr txBox="1">
                <a:spLocks noChangeArrowheads="1"/>
              </p:cNvSpPr>
              <p:nvPr/>
            </p:nvSpPr>
            <p:spPr bwMode="auto">
              <a:xfrm>
                <a:off x="1122" y="1314"/>
                <a:ext cx="282" cy="2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I</a:t>
                </a:r>
              </a:p>
            </p:txBody>
          </p:sp>
        </p:grpSp>
        <p:sp>
          <p:nvSpPr>
            <p:cNvPr id="29719" name="Rectangle 60"/>
            <p:cNvSpPr>
              <a:spLocks noChangeArrowheads="1"/>
            </p:cNvSpPr>
            <p:nvPr/>
          </p:nvSpPr>
          <p:spPr bwMode="auto">
            <a:xfrm>
              <a:off x="1092" y="1776"/>
              <a:ext cx="1914" cy="13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20" name="Line 70"/>
            <p:cNvSpPr>
              <a:spLocks noChangeShapeType="1"/>
            </p:cNvSpPr>
            <p:nvPr/>
          </p:nvSpPr>
          <p:spPr bwMode="auto">
            <a:xfrm flipH="1">
              <a:off x="714" y="1782"/>
              <a:ext cx="3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21" name="Text Box 71"/>
            <p:cNvSpPr txBox="1">
              <a:spLocks noChangeArrowheads="1"/>
            </p:cNvSpPr>
            <p:nvPr/>
          </p:nvSpPr>
          <p:spPr bwMode="auto">
            <a:xfrm>
              <a:off x="420" y="1692"/>
              <a:ext cx="342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Y2</a:t>
              </a:r>
            </a:p>
          </p:txBody>
        </p:sp>
        <p:sp>
          <p:nvSpPr>
            <p:cNvPr id="29722" name="Line 79"/>
            <p:cNvSpPr>
              <a:spLocks noChangeShapeType="1"/>
            </p:cNvSpPr>
            <p:nvPr/>
          </p:nvSpPr>
          <p:spPr bwMode="auto">
            <a:xfrm flipH="1">
              <a:off x="714" y="3132"/>
              <a:ext cx="37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23" name="Text Box 94"/>
            <p:cNvSpPr txBox="1">
              <a:spLocks noChangeArrowheads="1"/>
            </p:cNvSpPr>
            <p:nvPr/>
          </p:nvSpPr>
          <p:spPr bwMode="auto">
            <a:xfrm>
              <a:off x="408" y="3048"/>
              <a:ext cx="29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X2</a:t>
              </a:r>
            </a:p>
          </p:txBody>
        </p:sp>
        <p:sp>
          <p:nvSpPr>
            <p:cNvPr id="29724" name="Line 99"/>
            <p:cNvSpPr>
              <a:spLocks noChangeShapeType="1"/>
            </p:cNvSpPr>
            <p:nvPr/>
          </p:nvSpPr>
          <p:spPr bwMode="auto">
            <a:xfrm>
              <a:off x="3012" y="3120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25" name="Text Box 110"/>
            <p:cNvSpPr txBox="1">
              <a:spLocks noChangeArrowheads="1"/>
            </p:cNvSpPr>
            <p:nvPr/>
          </p:nvSpPr>
          <p:spPr bwMode="auto">
            <a:xfrm>
              <a:off x="1680" y="1728"/>
              <a:ext cx="27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Y2</a:t>
              </a:r>
            </a:p>
          </p:txBody>
        </p:sp>
        <p:sp>
          <p:nvSpPr>
            <p:cNvPr id="29726" name="Text Box 118"/>
            <p:cNvSpPr txBox="1">
              <a:spLocks noChangeArrowheads="1"/>
            </p:cNvSpPr>
            <p:nvPr/>
          </p:nvSpPr>
          <p:spPr bwMode="auto">
            <a:xfrm>
              <a:off x="2790" y="3678"/>
              <a:ext cx="276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X2</a:t>
              </a:r>
            </a:p>
          </p:txBody>
        </p:sp>
        <p:grpSp>
          <p:nvGrpSpPr>
            <p:cNvPr id="29727" name="Group 127"/>
            <p:cNvGrpSpPr>
              <a:grpSpLocks/>
            </p:cNvGrpSpPr>
            <p:nvPr/>
          </p:nvGrpSpPr>
          <p:grpSpPr bwMode="auto">
            <a:xfrm>
              <a:off x="822" y="2088"/>
              <a:ext cx="2310" cy="1584"/>
              <a:chOff x="822" y="2088"/>
              <a:chExt cx="2310" cy="1584"/>
            </a:xfrm>
          </p:grpSpPr>
          <p:sp>
            <p:nvSpPr>
              <p:cNvPr id="29759" name="Line 100"/>
              <p:cNvSpPr>
                <a:spLocks noChangeShapeType="1"/>
              </p:cNvSpPr>
              <p:nvPr/>
            </p:nvSpPr>
            <p:spPr bwMode="auto">
              <a:xfrm>
                <a:off x="3132" y="2862"/>
                <a:ext cx="0" cy="8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60" name="Rectangle 62"/>
              <p:cNvSpPr>
                <a:spLocks noChangeArrowheads="1"/>
              </p:cNvSpPr>
              <p:nvPr/>
            </p:nvSpPr>
            <p:spPr bwMode="auto">
              <a:xfrm>
                <a:off x="822" y="2088"/>
                <a:ext cx="2310" cy="78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sp>
          <p:nvSpPr>
            <p:cNvPr id="29728" name="Text Box 66"/>
            <p:cNvSpPr txBox="1">
              <a:spLocks noChangeArrowheads="1"/>
            </p:cNvSpPr>
            <p:nvPr/>
          </p:nvSpPr>
          <p:spPr bwMode="auto">
            <a:xfrm>
              <a:off x="1662" y="2808"/>
              <a:ext cx="342" cy="2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X1</a:t>
              </a:r>
            </a:p>
          </p:txBody>
        </p:sp>
        <p:sp>
          <p:nvSpPr>
            <p:cNvPr id="29729" name="Text Box 67"/>
            <p:cNvSpPr txBox="1">
              <a:spLocks noChangeArrowheads="1"/>
            </p:cNvSpPr>
            <p:nvPr/>
          </p:nvSpPr>
          <p:spPr bwMode="auto">
            <a:xfrm>
              <a:off x="432" y="1968"/>
              <a:ext cx="342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Y1</a:t>
              </a:r>
            </a:p>
          </p:txBody>
        </p:sp>
        <p:sp>
          <p:nvSpPr>
            <p:cNvPr id="29730" name="Text Box 81"/>
            <p:cNvSpPr txBox="1">
              <a:spLocks noChangeArrowheads="1"/>
            </p:cNvSpPr>
            <p:nvPr/>
          </p:nvSpPr>
          <p:spPr bwMode="auto">
            <a:xfrm>
              <a:off x="672" y="2490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Y1</a:t>
              </a:r>
            </a:p>
          </p:txBody>
        </p:sp>
        <p:sp>
          <p:nvSpPr>
            <p:cNvPr id="29731" name="Text Box 89"/>
            <p:cNvSpPr txBox="1">
              <a:spLocks noChangeArrowheads="1"/>
            </p:cNvSpPr>
            <p:nvPr/>
          </p:nvSpPr>
          <p:spPr bwMode="auto">
            <a:xfrm>
              <a:off x="720" y="3666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Y1</a:t>
              </a:r>
            </a:p>
          </p:txBody>
        </p:sp>
        <p:sp>
          <p:nvSpPr>
            <p:cNvPr id="29732" name="Text Box 93"/>
            <p:cNvSpPr txBox="1">
              <a:spLocks noChangeArrowheads="1"/>
            </p:cNvSpPr>
            <p:nvPr/>
          </p:nvSpPr>
          <p:spPr bwMode="auto">
            <a:xfrm>
              <a:off x="408" y="2832"/>
              <a:ext cx="270" cy="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X1</a:t>
              </a:r>
            </a:p>
          </p:txBody>
        </p:sp>
        <p:sp>
          <p:nvSpPr>
            <p:cNvPr id="29733" name="Line 103"/>
            <p:cNvSpPr>
              <a:spLocks noChangeShapeType="1"/>
            </p:cNvSpPr>
            <p:nvPr/>
          </p:nvSpPr>
          <p:spPr bwMode="auto">
            <a:xfrm flipH="1">
              <a:off x="720" y="2112"/>
              <a:ext cx="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34" name="Text Box 107"/>
            <p:cNvSpPr txBox="1">
              <a:spLocks noChangeArrowheads="1"/>
            </p:cNvSpPr>
            <p:nvPr/>
          </p:nvSpPr>
          <p:spPr bwMode="auto">
            <a:xfrm>
              <a:off x="3036" y="2514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X1</a:t>
              </a:r>
            </a:p>
          </p:txBody>
        </p:sp>
        <p:sp>
          <p:nvSpPr>
            <p:cNvPr id="29735" name="Text Box 111"/>
            <p:cNvSpPr txBox="1">
              <a:spLocks noChangeArrowheads="1"/>
            </p:cNvSpPr>
            <p:nvPr/>
          </p:nvSpPr>
          <p:spPr bwMode="auto">
            <a:xfrm>
              <a:off x="1704" y="1986"/>
              <a:ext cx="282" cy="2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Y1</a:t>
              </a:r>
            </a:p>
          </p:txBody>
        </p:sp>
        <p:sp>
          <p:nvSpPr>
            <p:cNvPr id="29736" name="Text Box 119"/>
            <p:cNvSpPr txBox="1">
              <a:spLocks noChangeArrowheads="1"/>
            </p:cNvSpPr>
            <p:nvPr/>
          </p:nvSpPr>
          <p:spPr bwMode="auto">
            <a:xfrm>
              <a:off x="3006" y="3678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X1</a:t>
              </a:r>
            </a:p>
          </p:txBody>
        </p:sp>
        <p:grpSp>
          <p:nvGrpSpPr>
            <p:cNvPr id="29737" name="Group 130"/>
            <p:cNvGrpSpPr>
              <a:grpSpLocks/>
            </p:cNvGrpSpPr>
            <p:nvPr/>
          </p:nvGrpSpPr>
          <p:grpSpPr bwMode="auto">
            <a:xfrm>
              <a:off x="408" y="1392"/>
              <a:ext cx="2118" cy="2496"/>
              <a:chOff x="408" y="1392"/>
              <a:chExt cx="2118" cy="2496"/>
            </a:xfrm>
          </p:grpSpPr>
          <p:sp>
            <p:nvSpPr>
              <p:cNvPr id="29749" name="Rectangle 63"/>
              <p:cNvSpPr>
                <a:spLocks noChangeArrowheads="1"/>
              </p:cNvSpPr>
              <p:nvPr/>
            </p:nvSpPr>
            <p:spPr bwMode="auto">
              <a:xfrm>
                <a:off x="1524" y="1572"/>
                <a:ext cx="912" cy="1998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50" name="Line 68"/>
              <p:cNvSpPr>
                <a:spLocks noChangeShapeType="1"/>
              </p:cNvSpPr>
              <p:nvPr/>
            </p:nvSpPr>
            <p:spPr bwMode="auto">
              <a:xfrm flipH="1">
                <a:off x="726" y="1566"/>
                <a:ext cx="82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51" name="Text Box 73"/>
              <p:cNvSpPr txBox="1">
                <a:spLocks noChangeArrowheads="1"/>
              </p:cNvSpPr>
              <p:nvPr/>
            </p:nvSpPr>
            <p:spPr bwMode="auto">
              <a:xfrm>
                <a:off x="420" y="1464"/>
                <a:ext cx="342" cy="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Y4</a:t>
                </a:r>
              </a:p>
            </p:txBody>
          </p:sp>
          <p:sp>
            <p:nvSpPr>
              <p:cNvPr id="29752" name="Text Box 76"/>
              <p:cNvSpPr txBox="1">
                <a:spLocks noChangeArrowheads="1"/>
              </p:cNvSpPr>
              <p:nvPr/>
            </p:nvSpPr>
            <p:spPr bwMode="auto">
              <a:xfrm>
                <a:off x="408" y="3468"/>
                <a:ext cx="342" cy="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L</a:t>
                </a:r>
                <a:r>
                  <a:rPr lang="it-IT" altLang="it-IT" sz="1200" b="1" baseline="-25000"/>
                  <a:t>X4</a:t>
                </a:r>
              </a:p>
            </p:txBody>
          </p:sp>
          <p:sp>
            <p:nvSpPr>
              <p:cNvPr id="29753" name="Line 77"/>
              <p:cNvSpPr>
                <a:spLocks noChangeShapeType="1"/>
              </p:cNvSpPr>
              <p:nvPr/>
            </p:nvSpPr>
            <p:spPr bwMode="auto">
              <a:xfrm flipH="1">
                <a:off x="708" y="3570"/>
                <a:ext cx="82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54" name="Text Box 96"/>
              <p:cNvSpPr txBox="1">
                <a:spLocks noChangeArrowheads="1"/>
              </p:cNvSpPr>
              <p:nvPr/>
            </p:nvSpPr>
            <p:spPr bwMode="auto">
              <a:xfrm>
                <a:off x="1704" y="3474"/>
                <a:ext cx="258" cy="2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L</a:t>
                </a:r>
                <a:r>
                  <a:rPr lang="it-IT" altLang="it-IT" sz="1200" b="1" baseline="-25000"/>
                  <a:t>X4</a:t>
                </a:r>
              </a:p>
            </p:txBody>
          </p:sp>
          <p:sp>
            <p:nvSpPr>
              <p:cNvPr id="29755" name="Line 97"/>
              <p:cNvSpPr>
                <a:spLocks noChangeShapeType="1"/>
              </p:cNvSpPr>
              <p:nvPr/>
            </p:nvSpPr>
            <p:spPr bwMode="auto">
              <a:xfrm>
                <a:off x="2442" y="3576"/>
                <a:ext cx="0" cy="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29756" name="Text Box 104"/>
              <p:cNvSpPr txBox="1">
                <a:spLocks noChangeArrowheads="1"/>
              </p:cNvSpPr>
              <p:nvPr/>
            </p:nvSpPr>
            <p:spPr bwMode="auto">
              <a:xfrm>
                <a:off x="2250" y="2514"/>
                <a:ext cx="276" cy="2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X4</a:t>
                </a:r>
              </a:p>
            </p:txBody>
          </p:sp>
          <p:sp>
            <p:nvSpPr>
              <p:cNvPr id="29757" name="Text Box 116"/>
              <p:cNvSpPr txBox="1">
                <a:spLocks noChangeArrowheads="1"/>
              </p:cNvSpPr>
              <p:nvPr/>
            </p:nvSpPr>
            <p:spPr bwMode="auto">
              <a:xfrm>
                <a:off x="2220" y="3678"/>
                <a:ext cx="276" cy="2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X4</a:t>
                </a:r>
              </a:p>
            </p:txBody>
          </p:sp>
          <p:sp>
            <p:nvSpPr>
              <p:cNvPr id="29758" name="Text Box 108"/>
              <p:cNvSpPr txBox="1">
                <a:spLocks noChangeArrowheads="1"/>
              </p:cNvSpPr>
              <p:nvPr/>
            </p:nvSpPr>
            <p:spPr bwMode="auto">
              <a:xfrm>
                <a:off x="1728" y="1392"/>
                <a:ext cx="270" cy="2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Q</a:t>
                </a:r>
                <a:r>
                  <a:rPr lang="it-IT" altLang="it-IT" sz="1200" b="1" baseline="-25000"/>
                  <a:t>Y4</a:t>
                </a:r>
              </a:p>
            </p:txBody>
          </p:sp>
        </p:grpSp>
        <p:grpSp>
          <p:nvGrpSpPr>
            <p:cNvPr id="29738" name="Group 132"/>
            <p:cNvGrpSpPr>
              <a:grpSpLocks/>
            </p:cNvGrpSpPr>
            <p:nvPr/>
          </p:nvGrpSpPr>
          <p:grpSpPr bwMode="auto">
            <a:xfrm>
              <a:off x="708" y="3246"/>
              <a:ext cx="1296" cy="282"/>
              <a:chOff x="708" y="3246"/>
              <a:chExt cx="1296" cy="282"/>
            </a:xfrm>
          </p:grpSpPr>
          <p:sp>
            <p:nvSpPr>
              <p:cNvPr id="29747" name="Text Box 75"/>
              <p:cNvSpPr txBox="1">
                <a:spLocks noChangeArrowheads="1"/>
              </p:cNvSpPr>
              <p:nvPr/>
            </p:nvSpPr>
            <p:spPr bwMode="auto">
              <a:xfrm>
                <a:off x="1662" y="3246"/>
                <a:ext cx="342" cy="2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/>
                <a:r>
                  <a:rPr lang="it-IT" altLang="it-IT" sz="1200" b="1"/>
                  <a:t>L</a:t>
                </a:r>
                <a:r>
                  <a:rPr lang="it-IT" altLang="it-IT" sz="1200" b="1" baseline="-25000"/>
                  <a:t>X3</a:t>
                </a:r>
              </a:p>
            </p:txBody>
          </p:sp>
          <p:sp>
            <p:nvSpPr>
              <p:cNvPr id="29748" name="Line 78"/>
              <p:cNvSpPr>
                <a:spLocks noChangeShapeType="1"/>
              </p:cNvSpPr>
              <p:nvPr/>
            </p:nvSpPr>
            <p:spPr bwMode="auto">
              <a:xfrm flipH="1">
                <a:off x="708" y="3348"/>
                <a:ext cx="6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29739" name="Text Box 74"/>
            <p:cNvSpPr txBox="1">
              <a:spLocks noChangeArrowheads="1"/>
            </p:cNvSpPr>
            <p:nvPr/>
          </p:nvSpPr>
          <p:spPr bwMode="auto">
            <a:xfrm>
              <a:off x="1662" y="3036"/>
              <a:ext cx="342" cy="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X2</a:t>
              </a:r>
            </a:p>
          </p:txBody>
        </p:sp>
        <p:sp>
          <p:nvSpPr>
            <p:cNvPr id="29740" name="Text Box 82"/>
            <p:cNvSpPr txBox="1">
              <a:spLocks noChangeArrowheads="1"/>
            </p:cNvSpPr>
            <p:nvPr/>
          </p:nvSpPr>
          <p:spPr bwMode="auto">
            <a:xfrm>
              <a:off x="966" y="2478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Y2</a:t>
              </a:r>
            </a:p>
          </p:txBody>
        </p:sp>
        <p:sp>
          <p:nvSpPr>
            <p:cNvPr id="29741" name="Text Box 83"/>
            <p:cNvSpPr txBox="1">
              <a:spLocks noChangeArrowheads="1"/>
            </p:cNvSpPr>
            <p:nvPr/>
          </p:nvSpPr>
          <p:spPr bwMode="auto">
            <a:xfrm>
              <a:off x="1188" y="2478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Y3</a:t>
              </a:r>
            </a:p>
          </p:txBody>
        </p:sp>
        <p:sp>
          <p:nvSpPr>
            <p:cNvPr id="29742" name="Text Box 84"/>
            <p:cNvSpPr txBox="1">
              <a:spLocks noChangeArrowheads="1"/>
            </p:cNvSpPr>
            <p:nvPr/>
          </p:nvSpPr>
          <p:spPr bwMode="auto">
            <a:xfrm>
              <a:off x="1422" y="2478"/>
              <a:ext cx="276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L</a:t>
              </a:r>
              <a:r>
                <a:rPr lang="it-IT" altLang="it-IT" sz="1200" b="1" baseline="-25000"/>
                <a:t>Y4</a:t>
              </a:r>
            </a:p>
          </p:txBody>
        </p:sp>
        <p:sp>
          <p:nvSpPr>
            <p:cNvPr id="29743" name="Text Box 106"/>
            <p:cNvSpPr txBox="1">
              <a:spLocks noChangeArrowheads="1"/>
            </p:cNvSpPr>
            <p:nvPr/>
          </p:nvSpPr>
          <p:spPr bwMode="auto">
            <a:xfrm>
              <a:off x="2820" y="2514"/>
              <a:ext cx="276" cy="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X2</a:t>
              </a:r>
            </a:p>
          </p:txBody>
        </p:sp>
        <p:sp>
          <p:nvSpPr>
            <p:cNvPr id="29744" name="Text Box 105"/>
            <p:cNvSpPr txBox="1">
              <a:spLocks noChangeArrowheads="1"/>
            </p:cNvSpPr>
            <p:nvPr/>
          </p:nvSpPr>
          <p:spPr bwMode="auto">
            <a:xfrm>
              <a:off x="2604" y="2514"/>
              <a:ext cx="276" cy="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Q</a:t>
              </a:r>
              <a:r>
                <a:rPr lang="it-IT" altLang="it-IT" sz="1200" b="1" baseline="-25000"/>
                <a:t>X3</a:t>
              </a:r>
            </a:p>
          </p:txBody>
        </p:sp>
        <p:sp>
          <p:nvSpPr>
            <p:cNvPr id="29745" name="Text Box 113"/>
            <p:cNvSpPr txBox="1">
              <a:spLocks noChangeArrowheads="1"/>
            </p:cNvSpPr>
            <p:nvPr/>
          </p:nvSpPr>
          <p:spPr bwMode="auto">
            <a:xfrm>
              <a:off x="1164" y="2778"/>
              <a:ext cx="282" cy="2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it-IT" altLang="it-IT" sz="1200" b="1"/>
                <a:t>II</a:t>
              </a:r>
            </a:p>
          </p:txBody>
        </p:sp>
        <p:sp>
          <p:nvSpPr>
            <p:cNvPr id="29746" name="Text Box 114"/>
            <p:cNvSpPr txBox="1">
              <a:spLocks noChangeArrowheads="1"/>
            </p:cNvSpPr>
            <p:nvPr/>
          </p:nvSpPr>
          <p:spPr bwMode="auto">
            <a:xfrm>
              <a:off x="2496" y="2772"/>
              <a:ext cx="312" cy="2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/>
              <a:r>
                <a:rPr lang="it-IT" altLang="it-IT" sz="1200" b="1"/>
                <a:t>III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703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2A464BE-EB8A-4C8D-B3B9-156A0EACB8FF}" type="slidenum">
              <a:rPr lang="it-IT" altLang="it-IT" sz="1400"/>
              <a:pPr eaLnBrk="1" hangingPunct="1"/>
              <a:t>27</a:t>
            </a:fld>
            <a:endParaRPr lang="it-IT" altLang="it-IT" sz="1400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L’andamento della frontiera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3349" y="1713841"/>
            <a:ext cx="7772400" cy="2168525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Pendenza: negativa: per aumentare la produzione di </a:t>
            </a:r>
            <a:r>
              <a:rPr lang="it-IT" altLang="it-IT" sz="2800" b="1" dirty="0" smtClean="0"/>
              <a:t>X</a:t>
            </a:r>
            <a:r>
              <a:rPr lang="it-IT" altLang="it-IT" sz="2800" dirty="0" smtClean="0"/>
              <a:t> bisogna diminuire quella di </a:t>
            </a:r>
            <a:r>
              <a:rPr lang="it-IT" altLang="it-IT" sz="2800" b="1" dirty="0" smtClean="0"/>
              <a:t>Y</a:t>
            </a:r>
          </a:p>
          <a:p>
            <a:pPr eaLnBrk="1" hangingPunct="1"/>
            <a:r>
              <a:rPr lang="it-IT" altLang="it-IT" sz="2800" dirty="0" smtClean="0"/>
              <a:t>Concavità rivolta verso il basso: produttività marginali decrescenti</a:t>
            </a:r>
          </a:p>
          <a:p>
            <a:pPr eaLnBrk="1" hangingPunct="1"/>
            <a:endParaRPr lang="it-IT" altLang="it-IT" sz="2800" dirty="0" smtClean="0"/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1187450" y="4005263"/>
          <a:ext cx="1655763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3" imgW="863225" imgH="457002" progId="Equation.3">
                  <p:embed/>
                </p:oleObj>
              </mc:Choice>
              <mc:Fallback>
                <p:oleObj name="Equation" r:id="rId3" imgW="863225" imgH="457002" progId="Equation.3">
                  <p:embed/>
                  <p:pic>
                    <p:nvPicPr>
                      <p:cNvPr id="1679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005263"/>
                        <a:ext cx="1655763" cy="874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203575" y="3933825"/>
            <a:ext cx="4103688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b="1">
                <a:latin typeface="Symbol" panose="05050102010706020507" pitchFamily="18" charset="2"/>
              </a:rPr>
              <a:t>D</a:t>
            </a:r>
            <a:r>
              <a:rPr lang="it-IT" altLang="it-IT" b="1" i="1"/>
              <a:t>Q</a:t>
            </a:r>
            <a:r>
              <a:rPr lang="it-IT" altLang="it-IT" b="1" i="1" baseline="-25000"/>
              <a:t>x</a:t>
            </a:r>
            <a:r>
              <a:rPr lang="it-IT" altLang="it-IT"/>
              <a:t>=</a:t>
            </a:r>
            <a:r>
              <a:rPr lang="it-IT" altLang="it-IT" b="1" i="1"/>
              <a:t>Pmal</a:t>
            </a:r>
            <a:r>
              <a:rPr lang="it-IT" altLang="it-IT" b="1" i="1" baseline="-25000"/>
              <a:t>x</a:t>
            </a:r>
            <a:r>
              <a:rPr lang="it-IT" altLang="it-IT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it-IT" altLang="it-IT" b="1">
                <a:latin typeface="Symbol" panose="05050102010706020507" pitchFamily="18" charset="2"/>
              </a:rPr>
              <a:t>D</a:t>
            </a:r>
            <a:r>
              <a:rPr lang="it-IT" altLang="it-IT" b="1" i="1"/>
              <a:t>Q</a:t>
            </a:r>
            <a:r>
              <a:rPr lang="it-IT" altLang="it-IT" b="1" i="1" baseline="-25000"/>
              <a:t>y</a:t>
            </a:r>
            <a:r>
              <a:rPr lang="it-IT" altLang="it-IT"/>
              <a:t>=</a:t>
            </a:r>
            <a:r>
              <a:rPr lang="it-IT" altLang="it-IT" b="1" i="1"/>
              <a:t>Pmal</a:t>
            </a:r>
            <a:r>
              <a:rPr lang="it-IT" altLang="it-IT" i="1" baseline="-25000"/>
              <a:t>y</a:t>
            </a:r>
            <a:r>
              <a:rPr lang="it-IT" altLang="it-IT"/>
              <a:t> </a:t>
            </a: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67943" name="Object 7"/>
          <p:cNvGraphicFramePr>
            <a:graphicFrameLocks noChangeAspect="1"/>
          </p:cNvGraphicFramePr>
          <p:nvPr/>
        </p:nvGraphicFramePr>
        <p:xfrm>
          <a:off x="1116013" y="5157788"/>
          <a:ext cx="3095625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5" imgW="1498600" imgH="457200" progId="Equation.3">
                  <p:embed/>
                </p:oleObj>
              </mc:Choice>
              <mc:Fallback>
                <p:oleObj name="Equation" r:id="rId5" imgW="1498600" imgH="457200" progId="Equation.3">
                  <p:embed/>
                  <p:pic>
                    <p:nvPicPr>
                      <p:cNvPr id="16794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157788"/>
                        <a:ext cx="3095625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4356100" y="5373688"/>
            <a:ext cx="44640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/>
              <a:t>Spostandoci a sinistra </a:t>
            </a:r>
            <a:r>
              <a:rPr lang="it-IT" altLang="it-IT" b="1" i="1"/>
              <a:t>pmal</a:t>
            </a:r>
            <a:r>
              <a:rPr lang="it-IT" altLang="it-IT" b="1" i="1" baseline="-25000"/>
              <a:t>y </a:t>
            </a:r>
            <a:r>
              <a:rPr lang="it-IT" altLang="it-IT"/>
              <a:t>cresce e </a:t>
            </a:r>
            <a:r>
              <a:rPr lang="it-IT" altLang="it-IT" b="1" i="1"/>
              <a:t>pmal</a:t>
            </a:r>
            <a:r>
              <a:rPr lang="it-IT" altLang="it-IT" b="1" i="1" baseline="-25000"/>
              <a:t>x</a:t>
            </a:r>
            <a:r>
              <a:rPr lang="it-IT" altLang="it-IT"/>
              <a:t> diminuisce: </a:t>
            </a:r>
            <a:r>
              <a:rPr lang="it-IT" altLang="it-IT" b="1" i="1"/>
              <a:t>SMT </a:t>
            </a:r>
            <a:r>
              <a:rPr lang="it-IT" altLang="it-IT"/>
              <a:t>cresce</a:t>
            </a:r>
          </a:p>
        </p:txBody>
      </p:sp>
    </p:spTree>
    <p:extLst>
      <p:ext uri="{BB962C8B-B14F-4D97-AF65-F5344CB8AC3E}">
        <p14:creationId xmlns:p14="http://schemas.microsoft.com/office/powerpoint/2010/main" val="41340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7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/>
      <p:bldP spid="167942" grpId="0" build="p"/>
      <p:bldP spid="1679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C6E198C-EDE8-459C-B696-144EA1782638}" type="slidenum">
              <a:rPr lang="it-IT" altLang="it-IT" sz="1400"/>
              <a:pPr eaLnBrk="1" hangingPunct="1"/>
              <a:t>28</a:t>
            </a:fld>
            <a:endParaRPr lang="it-IT" altLang="it-IT" sz="1400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SMT e prezzi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2113" y="4005263"/>
            <a:ext cx="3671887" cy="165893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b="1" i="1" smtClean="0"/>
              <a:t>w=pmal</a:t>
            </a:r>
            <a:r>
              <a:rPr lang="it-IT" altLang="it-IT" b="1" i="1" baseline="-25000" smtClean="0"/>
              <a:t>x</a:t>
            </a:r>
            <a:r>
              <a:rPr lang="it-IT" altLang="it-IT" b="1" i="1" smtClean="0"/>
              <a:t>p</a:t>
            </a:r>
            <a:r>
              <a:rPr lang="it-IT" altLang="it-IT" b="1" i="1" baseline="-25000" smtClean="0"/>
              <a:t>x</a:t>
            </a:r>
            <a:endParaRPr lang="it-IT" altLang="it-IT" b="1" baseline="-25000" smtClean="0"/>
          </a:p>
          <a:p>
            <a:pPr eaLnBrk="1" hangingPunct="1">
              <a:lnSpc>
                <a:spcPct val="90000"/>
              </a:lnSpc>
            </a:pPr>
            <a:r>
              <a:rPr lang="it-IT" altLang="it-IT" b="1" i="1" smtClean="0"/>
              <a:t>w=pmal</a:t>
            </a:r>
            <a:r>
              <a:rPr lang="it-IT" altLang="it-IT" b="1" i="1" baseline="-25000" smtClean="0"/>
              <a:t>y</a:t>
            </a:r>
            <a:r>
              <a:rPr lang="it-IT" altLang="it-IT" b="1" i="1" smtClean="0"/>
              <a:t>p</a:t>
            </a:r>
            <a:r>
              <a:rPr lang="it-IT" altLang="it-IT" b="1" i="1" baseline="-25000" smtClean="0"/>
              <a:t>y</a:t>
            </a:r>
            <a:r>
              <a:rPr lang="it-IT" altLang="it-IT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b="1" i="1" smtClean="0"/>
              <a:t>pmal</a:t>
            </a:r>
            <a:r>
              <a:rPr lang="it-IT" altLang="it-IT" b="1" i="1" baseline="-25000" smtClean="0"/>
              <a:t>x</a:t>
            </a:r>
            <a:r>
              <a:rPr lang="it-IT" altLang="it-IT" b="1" i="1" smtClean="0"/>
              <a:t>p</a:t>
            </a:r>
            <a:r>
              <a:rPr lang="it-IT" altLang="it-IT" b="1" i="1" baseline="-25000" smtClean="0"/>
              <a:t>x</a:t>
            </a:r>
            <a:r>
              <a:rPr lang="it-IT" altLang="it-IT" b="1" smtClean="0"/>
              <a:t>=</a:t>
            </a:r>
            <a:r>
              <a:rPr lang="it-IT" altLang="it-IT" b="1" i="1" smtClean="0"/>
              <a:t>pmal</a:t>
            </a:r>
            <a:r>
              <a:rPr lang="it-IT" altLang="it-IT" b="1" i="1" baseline="-25000" smtClean="0"/>
              <a:t>y</a:t>
            </a:r>
            <a:r>
              <a:rPr lang="it-IT" altLang="it-IT" b="1" i="1" smtClean="0"/>
              <a:t>p</a:t>
            </a:r>
            <a:r>
              <a:rPr lang="it-IT" altLang="it-IT" b="1" i="1" baseline="-25000" smtClean="0"/>
              <a:t>y</a:t>
            </a:r>
            <a:r>
              <a:rPr lang="it-IT" altLang="it-IT" smtClean="0"/>
              <a:t> 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827088" y="1916113"/>
            <a:ext cx="4465637" cy="2908300"/>
            <a:chOff x="874" y="1182"/>
            <a:chExt cx="2248" cy="1464"/>
          </a:xfrm>
        </p:grpSpPr>
        <p:sp>
          <p:nvSpPr>
            <p:cNvPr id="8204" name="Line 4"/>
            <p:cNvSpPr>
              <a:spLocks noChangeShapeType="1"/>
            </p:cNvSpPr>
            <p:nvPr/>
          </p:nvSpPr>
          <p:spPr bwMode="auto">
            <a:xfrm flipV="1">
              <a:off x="1196" y="1182"/>
              <a:ext cx="0" cy="11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05" name="Line 5"/>
            <p:cNvSpPr>
              <a:spLocks noChangeShapeType="1"/>
            </p:cNvSpPr>
            <p:nvPr/>
          </p:nvSpPr>
          <p:spPr bwMode="auto">
            <a:xfrm>
              <a:off x="1202" y="2346"/>
              <a:ext cx="15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06" name="Arc 6"/>
            <p:cNvSpPr>
              <a:spLocks/>
            </p:cNvSpPr>
            <p:nvPr/>
          </p:nvSpPr>
          <p:spPr bwMode="auto">
            <a:xfrm>
              <a:off x="1202" y="1434"/>
              <a:ext cx="1320" cy="918"/>
            </a:xfrm>
            <a:custGeom>
              <a:avLst/>
              <a:gdLst>
                <a:gd name="T0" fmla="*/ 0 w 21600"/>
                <a:gd name="T1" fmla="*/ 0 h 21600"/>
                <a:gd name="T2" fmla="*/ 1320 w 21600"/>
                <a:gd name="T3" fmla="*/ 918 h 21600"/>
                <a:gd name="T4" fmla="*/ 0 w 21600"/>
                <a:gd name="T5" fmla="*/ 91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07" name="Line 7"/>
            <p:cNvSpPr>
              <a:spLocks noChangeShapeType="1"/>
            </p:cNvSpPr>
            <p:nvPr/>
          </p:nvSpPr>
          <p:spPr bwMode="auto">
            <a:xfrm>
              <a:off x="1724" y="1356"/>
              <a:ext cx="906" cy="74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08" name="Line 8"/>
            <p:cNvSpPr>
              <a:spLocks noChangeShapeType="1"/>
            </p:cNvSpPr>
            <p:nvPr/>
          </p:nvSpPr>
          <p:spPr bwMode="auto">
            <a:xfrm flipH="1">
              <a:off x="1196" y="1770"/>
              <a:ext cx="10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09" name="Line 9"/>
            <p:cNvSpPr>
              <a:spLocks noChangeShapeType="1"/>
            </p:cNvSpPr>
            <p:nvPr/>
          </p:nvSpPr>
          <p:spPr bwMode="auto">
            <a:xfrm>
              <a:off x="2234" y="1776"/>
              <a:ext cx="0" cy="5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10" name="Oval 10"/>
            <p:cNvSpPr>
              <a:spLocks noChangeArrowheads="1"/>
            </p:cNvSpPr>
            <p:nvPr/>
          </p:nvSpPr>
          <p:spPr bwMode="auto">
            <a:xfrm>
              <a:off x="2204" y="1728"/>
              <a:ext cx="72" cy="7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211" name="Line 11"/>
            <p:cNvSpPr>
              <a:spLocks noChangeShapeType="1"/>
            </p:cNvSpPr>
            <p:nvPr/>
          </p:nvSpPr>
          <p:spPr bwMode="auto">
            <a:xfrm flipH="1">
              <a:off x="2276" y="1518"/>
              <a:ext cx="150" cy="1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12" name="Text Box 12"/>
            <p:cNvSpPr txBox="1">
              <a:spLocks noChangeArrowheads="1"/>
            </p:cNvSpPr>
            <p:nvPr/>
          </p:nvSpPr>
          <p:spPr bwMode="auto">
            <a:xfrm>
              <a:off x="1688" y="1308"/>
              <a:ext cx="1434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400" b="1" i="1"/>
                <a:t>       P</a:t>
              </a:r>
              <a:r>
                <a:rPr lang="it-IT" altLang="it-IT" sz="1400" b="1" i="1" baseline="-25000"/>
                <a:t>x</a:t>
              </a:r>
              <a:r>
                <a:rPr lang="it-IT" altLang="it-IT" sz="1400" b="1"/>
                <a:t>/</a:t>
              </a:r>
              <a:r>
                <a:rPr lang="it-IT" altLang="it-IT" sz="1400" b="1" i="1"/>
                <a:t>p</a:t>
              </a:r>
              <a:r>
                <a:rPr lang="it-IT" altLang="it-IT" sz="1400" b="1" i="1" baseline="-25000"/>
                <a:t>y</a:t>
              </a:r>
              <a:r>
                <a:rPr lang="it-IT" altLang="it-IT" sz="1400" b="1"/>
                <a:t>=SMT=</a:t>
              </a:r>
              <a:r>
                <a:rPr lang="it-IT" altLang="it-IT" sz="1400" b="1" i="1"/>
                <a:t>pmal</a:t>
              </a:r>
              <a:r>
                <a:rPr lang="it-IT" altLang="it-IT" sz="1400" b="1" i="1" baseline="-25000"/>
                <a:t>y</a:t>
              </a:r>
              <a:r>
                <a:rPr lang="it-IT" altLang="it-IT" sz="1400" b="1" i="1"/>
                <a:t>/pmal</a:t>
              </a:r>
              <a:r>
                <a:rPr lang="it-IT" altLang="it-IT" sz="1400" b="1" i="1" baseline="-25000"/>
                <a:t>x</a:t>
              </a:r>
              <a:endParaRPr lang="it-IT" altLang="it-IT"/>
            </a:p>
          </p:txBody>
        </p:sp>
        <p:sp>
          <p:nvSpPr>
            <p:cNvPr id="8213" name="Text Box 13"/>
            <p:cNvSpPr txBox="1">
              <a:spLocks noChangeArrowheads="1"/>
            </p:cNvSpPr>
            <p:nvPr/>
          </p:nvSpPr>
          <p:spPr bwMode="auto">
            <a:xfrm>
              <a:off x="874" y="1656"/>
              <a:ext cx="43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 i="1"/>
                <a:t>Y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  <p:sp>
          <p:nvSpPr>
            <p:cNvPr id="8214" name="Text Box 14"/>
            <p:cNvSpPr txBox="1">
              <a:spLocks noChangeArrowheads="1"/>
            </p:cNvSpPr>
            <p:nvPr/>
          </p:nvSpPr>
          <p:spPr bwMode="auto">
            <a:xfrm>
              <a:off x="2026" y="2382"/>
              <a:ext cx="438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 i="1"/>
                <a:t>X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</p:grpSp>
      <p:sp>
        <p:nvSpPr>
          <p:cNvPr id="8201" name="Rectangle 19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71026" name="Object 18"/>
          <p:cNvGraphicFramePr>
            <a:graphicFrameLocks noChangeAspect="1"/>
          </p:cNvGraphicFramePr>
          <p:nvPr/>
        </p:nvGraphicFramePr>
        <p:xfrm>
          <a:off x="5508625" y="1916113"/>
          <a:ext cx="17049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Equation" r:id="rId3" imgW="799920" imgH="444240" progId="Equation.3">
                  <p:embed/>
                </p:oleObj>
              </mc:Choice>
              <mc:Fallback>
                <p:oleObj name="Equation" r:id="rId3" imgW="799920" imgH="444240" progId="Equation.3">
                  <p:embed/>
                  <p:pic>
                    <p:nvPicPr>
                      <p:cNvPr id="171026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1916113"/>
                        <a:ext cx="1704975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20"/>
          <p:cNvSpPr>
            <a:spLocks noChangeArrowheads="1"/>
          </p:cNvSpPr>
          <p:nvPr/>
        </p:nvSpPr>
        <p:spPr bwMode="auto">
          <a:xfrm>
            <a:off x="0" y="3419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71025" name="Object 17"/>
          <p:cNvGraphicFramePr>
            <a:graphicFrameLocks noChangeAspect="1"/>
          </p:cNvGraphicFramePr>
          <p:nvPr/>
        </p:nvGraphicFramePr>
        <p:xfrm>
          <a:off x="5435600" y="2924175"/>
          <a:ext cx="1800225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Equation" r:id="rId5" imgW="825142" imgH="444307" progId="Equation.3">
                  <p:embed/>
                </p:oleObj>
              </mc:Choice>
              <mc:Fallback>
                <p:oleObj name="Equation" r:id="rId5" imgW="825142" imgH="444307" progId="Equation.3">
                  <p:embed/>
                  <p:pic>
                    <p:nvPicPr>
                      <p:cNvPr id="171025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924175"/>
                        <a:ext cx="1800225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Rectangle 22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71029" name="Object 21"/>
          <p:cNvGraphicFramePr>
            <a:graphicFrameLocks noChangeAspect="1"/>
          </p:cNvGraphicFramePr>
          <p:nvPr/>
        </p:nvGraphicFramePr>
        <p:xfrm>
          <a:off x="1331913" y="5013325"/>
          <a:ext cx="360045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7" imgW="1371600" imgH="469900" progId="Equation.3">
                  <p:embed/>
                </p:oleObj>
              </mc:Choice>
              <mc:Fallback>
                <p:oleObj name="Equation" r:id="rId7" imgW="1371600" imgH="469900" progId="Equation.3">
                  <p:embed/>
                  <p:pic>
                    <p:nvPicPr>
                      <p:cNvPr id="171029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013325"/>
                        <a:ext cx="3600450" cy="1225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495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i="1" dirty="0" smtClean="0"/>
              <a:t>SMT </a:t>
            </a:r>
            <a:r>
              <a:rPr lang="it-IT" dirty="0" smtClean="0"/>
              <a:t>e costi marginali</a:t>
            </a:r>
            <a:endParaRPr lang="it-IT" i="1" dirty="0" smtClean="0"/>
          </a:p>
        </p:txBody>
      </p:sp>
      <p:sp>
        <p:nvSpPr>
          <p:cNvPr id="92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A4E4652-13AD-424D-9088-5ECEC975B08C}" type="slidenum">
              <a:rPr lang="it-IT" altLang="it-IT" sz="1400"/>
              <a:pPr eaLnBrk="1" hangingPunct="1"/>
              <a:t>29</a:t>
            </a:fld>
            <a:endParaRPr lang="it-IT" altLang="it-IT" sz="1400"/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12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altLang="it-IT" sz="1100">
                <a:latin typeface="Arial" panose="020B0604020202020204" pitchFamily="34" charset="0"/>
              </a:rPr>
              <a:t> 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3" name="Gruppo 41"/>
          <p:cNvGrpSpPr>
            <a:grpSpLocks/>
          </p:cNvGrpSpPr>
          <p:nvPr/>
        </p:nvGrpSpPr>
        <p:grpSpPr bwMode="auto">
          <a:xfrm>
            <a:off x="821531" y="1776714"/>
            <a:ext cx="4643438" cy="647700"/>
            <a:chOff x="857224" y="2000240"/>
            <a:chExt cx="4643470" cy="646986"/>
          </a:xfrm>
        </p:grpSpPr>
        <p:sp>
          <p:nvSpPr>
            <p:cNvPr id="9246" name="CasellaDiTesto 4"/>
            <p:cNvSpPr txBox="1">
              <a:spLocks noChangeArrowheads="1"/>
            </p:cNvSpPr>
            <p:nvPr/>
          </p:nvSpPr>
          <p:spPr bwMode="auto">
            <a:xfrm>
              <a:off x="857224" y="2143116"/>
              <a:ext cx="464347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dirty="0"/>
                <a:t>Poiché vale la relazione: </a:t>
              </a:r>
              <a:r>
                <a:rPr lang="it-IT" altLang="it-IT" b="1" i="1" dirty="0" err="1"/>
                <a:t>cma</a:t>
              </a:r>
              <a:r>
                <a:rPr lang="it-IT" altLang="it-IT" b="1" i="1" dirty="0"/>
                <a:t>= </a:t>
              </a:r>
              <a:r>
                <a:rPr lang="it-IT" altLang="it-IT" dirty="0"/>
                <a:t> </a:t>
              </a:r>
            </a:p>
          </p:txBody>
        </p:sp>
        <p:pic>
          <p:nvPicPr>
            <p:cNvPr id="9247" name="Picture 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314" y="2000240"/>
              <a:ext cx="714380" cy="646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9226" name="Rectangle 1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1100">
                <a:latin typeface="Arial" panose="020B0604020202020204" pitchFamily="34" charset="0"/>
              </a:rPr>
              <a:t> </a:t>
            </a:r>
            <a:endParaRPr lang="it-IT" altLang="it-IT">
              <a:latin typeface="Arial" panose="020B0604020202020204" pitchFamily="34" charset="0"/>
            </a:endParaRPr>
          </a:p>
        </p:txBody>
      </p:sp>
      <p:sp>
        <p:nvSpPr>
          <p:cNvPr id="9227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922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6" name="Gruppo 46"/>
          <p:cNvGrpSpPr>
            <a:grpSpLocks/>
          </p:cNvGrpSpPr>
          <p:nvPr/>
        </p:nvGrpSpPr>
        <p:grpSpPr bwMode="auto">
          <a:xfrm>
            <a:off x="860193" y="2539911"/>
            <a:ext cx="3081338" cy="642938"/>
            <a:chOff x="857224" y="2714620"/>
            <a:chExt cx="3080764" cy="642942"/>
          </a:xfrm>
        </p:grpSpPr>
        <p:sp>
          <p:nvSpPr>
            <p:cNvPr id="9241" name="CasellaDiTesto 12"/>
            <p:cNvSpPr txBox="1">
              <a:spLocks noChangeArrowheads="1"/>
            </p:cNvSpPr>
            <p:nvPr/>
          </p:nvSpPr>
          <p:spPr bwMode="auto">
            <a:xfrm>
              <a:off x="857224" y="2714620"/>
              <a:ext cx="107157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/>
                <a:t>allora</a:t>
              </a:r>
            </a:p>
          </p:txBody>
        </p:sp>
        <p:grpSp>
          <p:nvGrpSpPr>
            <p:cNvPr id="9242" name="Gruppo 27"/>
            <p:cNvGrpSpPr>
              <a:grpSpLocks/>
            </p:cNvGrpSpPr>
            <p:nvPr/>
          </p:nvGrpSpPr>
          <p:grpSpPr bwMode="auto">
            <a:xfrm>
              <a:off x="1857356" y="2714620"/>
              <a:ext cx="2080632" cy="642942"/>
              <a:chOff x="1857356" y="2714620"/>
              <a:chExt cx="2080632" cy="642942"/>
            </a:xfrm>
          </p:grpSpPr>
          <p:pic>
            <p:nvPicPr>
              <p:cNvPr id="9243" name="Picture 17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7356" y="2786058"/>
                <a:ext cx="864776" cy="35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44" name="Picture 19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4678" y="2714620"/>
                <a:ext cx="723310" cy="6429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45" name="CasellaDiTesto 26"/>
              <p:cNvSpPr txBox="1">
                <a:spLocks noChangeArrowheads="1"/>
              </p:cNvSpPr>
              <p:nvPr/>
            </p:nvSpPr>
            <p:spPr bwMode="auto">
              <a:xfrm>
                <a:off x="2714612" y="2786058"/>
                <a:ext cx="50006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it-IT" altLang="it-IT"/>
                  <a:t>=</a:t>
                </a:r>
              </a:p>
            </p:txBody>
          </p:sp>
        </p:grpSp>
      </p:grpSp>
      <p:sp>
        <p:nvSpPr>
          <p:cNvPr id="923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9231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923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8" name="Gruppo 39"/>
          <p:cNvGrpSpPr>
            <a:grpSpLocks/>
          </p:cNvGrpSpPr>
          <p:nvPr/>
        </p:nvGrpSpPr>
        <p:grpSpPr bwMode="auto">
          <a:xfrm>
            <a:off x="1857375" y="3352288"/>
            <a:ext cx="2071688" cy="687388"/>
            <a:chOff x="1857356" y="3429000"/>
            <a:chExt cx="2071702" cy="687921"/>
          </a:xfrm>
        </p:grpSpPr>
        <p:pic>
          <p:nvPicPr>
            <p:cNvPr id="9238" name="Picture 2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3500438"/>
              <a:ext cx="785818" cy="358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9" name="CasellaDiTesto 36"/>
            <p:cNvSpPr txBox="1">
              <a:spLocks noChangeArrowheads="1"/>
            </p:cNvSpPr>
            <p:nvPr/>
          </p:nvSpPr>
          <p:spPr bwMode="auto">
            <a:xfrm>
              <a:off x="2714612" y="3500438"/>
              <a:ext cx="4286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/>
                <a:t>=</a:t>
              </a:r>
            </a:p>
          </p:txBody>
        </p:sp>
        <p:pic>
          <p:nvPicPr>
            <p:cNvPr id="9240" name="Picture 2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78" y="3429000"/>
              <a:ext cx="714380" cy="68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34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9" name="Gruppo 44"/>
          <p:cNvGrpSpPr>
            <a:grpSpLocks/>
          </p:cNvGrpSpPr>
          <p:nvPr/>
        </p:nvGrpSpPr>
        <p:grpSpPr bwMode="auto">
          <a:xfrm>
            <a:off x="571500" y="4214813"/>
            <a:ext cx="5995988" cy="714375"/>
            <a:chOff x="571472" y="4214818"/>
            <a:chExt cx="5996418" cy="714380"/>
          </a:xfrm>
        </p:grpSpPr>
        <p:sp>
          <p:nvSpPr>
            <p:cNvPr id="9237" name="CasellaDiTesto 40"/>
            <p:cNvSpPr txBox="1">
              <a:spLocks noChangeArrowheads="1"/>
            </p:cNvSpPr>
            <p:nvPr/>
          </p:nvSpPr>
          <p:spPr bwMode="auto">
            <a:xfrm>
              <a:off x="571472" y="4357694"/>
              <a:ext cx="23574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/>
                <a:t>Quindi:</a:t>
              </a:r>
            </a:p>
          </p:txBody>
        </p:sp>
        <p:graphicFrame>
          <p:nvGraphicFramePr>
            <p:cNvPr id="9218" name="Object 27"/>
            <p:cNvGraphicFramePr>
              <a:graphicFrameLocks noChangeAspect="1"/>
            </p:cNvGraphicFramePr>
            <p:nvPr/>
          </p:nvGraphicFramePr>
          <p:xfrm>
            <a:off x="2500297" y="4214818"/>
            <a:ext cx="4067593" cy="714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7" name="Equazione" r:id="rId8" imgW="2654300" imgH="469900" progId="Equation.3">
                    <p:embed/>
                  </p:oleObj>
                </mc:Choice>
                <mc:Fallback>
                  <p:oleObj name="Equazione" r:id="rId8" imgW="2654300" imgH="469900" progId="Equation.3">
                    <p:embed/>
                    <p:pic>
                      <p:nvPicPr>
                        <p:cNvPr id="9218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0297" y="4214818"/>
                          <a:ext cx="4067593" cy="714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6" name="CasellaDiTesto 45"/>
          <p:cNvSpPr txBox="1">
            <a:spLocks noChangeArrowheads="1"/>
          </p:cNvSpPr>
          <p:nvPr/>
        </p:nvSpPr>
        <p:spPr bwMode="auto">
          <a:xfrm>
            <a:off x="928688" y="5072063"/>
            <a:ext cx="72151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/>
              <a:t>Il </a:t>
            </a:r>
            <a:r>
              <a:rPr lang="it-IT" altLang="it-IT" b="1" i="1"/>
              <a:t>SMT </a:t>
            </a:r>
            <a:r>
              <a:rPr lang="it-IT" altLang="it-IT"/>
              <a:t>è uguale al rapporto tra i costi marginali. I costi marginali sono uguali ai prezzi, quindi il </a:t>
            </a:r>
            <a:r>
              <a:rPr lang="it-IT" altLang="it-IT" b="1" i="1"/>
              <a:t>SMT= rapporto tra i prezzi</a:t>
            </a:r>
          </a:p>
        </p:txBody>
      </p:sp>
    </p:spTree>
    <p:extLst>
      <p:ext uri="{BB962C8B-B14F-4D97-AF65-F5344CB8AC3E}">
        <p14:creationId xmlns:p14="http://schemas.microsoft.com/office/powerpoint/2010/main" val="148167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77482EB-624C-43DA-A9AA-3B524A6CAE24}" type="slidenum">
              <a:rPr lang="it-IT" altLang="it-IT" sz="1400"/>
              <a:pPr eaLnBrk="1" hangingPunct="1"/>
              <a:t>3</a:t>
            </a:fld>
            <a:endParaRPr lang="it-IT" altLang="it-IT" sz="1400"/>
          </a:p>
        </p:txBody>
      </p:sp>
      <p:sp>
        <p:nvSpPr>
          <p:cNvPr id="140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1056318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Equilibri parziali e teoria del valore</a:t>
            </a:r>
          </a:p>
        </p:txBody>
      </p:sp>
      <p:sp>
        <p:nvSpPr>
          <p:cNvPr id="1402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844978"/>
            <a:ext cx="8229600" cy="4525963"/>
          </a:xfrm>
        </p:spPr>
        <p:txBody>
          <a:bodyPr/>
          <a:lstStyle/>
          <a:p>
            <a:pPr eaLnBrk="1" hangingPunct="1"/>
            <a:r>
              <a:rPr lang="it-IT" altLang="it-IT" dirty="0" smtClean="0"/>
              <a:t>Metodo degli “equilibri parziali”</a:t>
            </a:r>
          </a:p>
          <a:p>
            <a:pPr eaLnBrk="1" hangingPunct="1"/>
            <a:r>
              <a:rPr lang="it-IT" altLang="it-IT" dirty="0" smtClean="0"/>
              <a:t>Teoria del </a:t>
            </a:r>
            <a:r>
              <a:rPr lang="it-IT" altLang="it-IT" dirty="0" err="1" smtClean="0"/>
              <a:t>valore</a:t>
            </a:r>
            <a:r>
              <a:rPr lang="it-IT" altLang="it-IT" dirty="0" err="1" smtClean="0">
                <a:sym typeface="Symbol" panose="05050102010706020507" pitchFamily="18" charset="2"/>
              </a:rPr>
              <a:t>utilità</a:t>
            </a:r>
            <a:r>
              <a:rPr lang="it-IT" altLang="it-IT" dirty="0" smtClean="0">
                <a:sym typeface="Symbol" panose="05050102010706020507" pitchFamily="18" charset="2"/>
              </a:rPr>
              <a:t> (domanda) costo di produzione (offerta)</a:t>
            </a:r>
          </a:p>
          <a:p>
            <a:pPr lvl="1" eaLnBrk="1" hangingPunct="1"/>
            <a:r>
              <a:rPr lang="it-IT" altLang="it-IT" dirty="0" smtClean="0"/>
              <a:t>Come </a:t>
            </a:r>
            <a:r>
              <a:rPr lang="it-IT" altLang="it-IT" dirty="0" err="1" smtClean="0"/>
              <a:t>le”lame</a:t>
            </a:r>
            <a:r>
              <a:rPr lang="it-IT" altLang="it-IT" dirty="0" smtClean="0"/>
              <a:t> di una forbice” Approccio neoclassico</a:t>
            </a:r>
          </a:p>
          <a:p>
            <a:pPr lvl="1" eaLnBrk="1" hangingPunct="1"/>
            <a:r>
              <a:rPr lang="it-IT" altLang="it-IT" dirty="0" smtClean="0"/>
              <a:t>Concetti di elasticità della domanda, surplus del consumatore e quasi-rendita.</a:t>
            </a:r>
          </a:p>
        </p:txBody>
      </p:sp>
    </p:spTree>
    <p:extLst>
      <p:ext uri="{BB962C8B-B14F-4D97-AF65-F5344CB8AC3E}">
        <p14:creationId xmlns:p14="http://schemas.microsoft.com/office/powerpoint/2010/main" val="199687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75AD978-16FC-4C5A-B990-B45299167A74}" type="slidenum">
              <a:rPr lang="it-IT" altLang="it-IT" sz="1400"/>
              <a:pPr eaLnBrk="1" hangingPunct="1"/>
              <a:t>30</a:t>
            </a:fld>
            <a:endParaRPr lang="it-IT" altLang="it-IT" sz="1400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17130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z="4000" dirty="0" smtClean="0"/>
              <a:t>Disequilibrio nel mercato dei consumatori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981200"/>
            <a:ext cx="4356100" cy="303212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it-IT" altLang="it-IT" smtClean="0"/>
              <a:t>Disequilibrio: dati i prezzi e i redditi i consumatori cercano di massimizzare: </a:t>
            </a:r>
            <a:r>
              <a:rPr lang="it-IT" altLang="it-IT" b="1" smtClean="0"/>
              <a:t>SMS=</a:t>
            </a:r>
            <a:r>
              <a:rPr lang="it-IT" altLang="it-IT" b="1" i="1" smtClean="0"/>
              <a:t>p</a:t>
            </a:r>
            <a:r>
              <a:rPr lang="it-IT" altLang="it-IT" b="1" i="1" baseline="-25000" smtClean="0"/>
              <a:t>a</a:t>
            </a:r>
            <a:r>
              <a:rPr lang="it-IT" altLang="it-IT" b="1" i="1" smtClean="0"/>
              <a:t>/p</a:t>
            </a:r>
            <a:r>
              <a:rPr lang="it-IT" altLang="it-IT" b="1" i="1" baseline="-25000" smtClean="0"/>
              <a:t>y </a:t>
            </a:r>
            <a:r>
              <a:rPr lang="it-IT" altLang="it-IT" smtClean="0"/>
              <a:t>(pendenza retta di bilancio </a:t>
            </a:r>
            <a:r>
              <a:rPr lang="it-IT" altLang="it-IT" b="1" i="1" smtClean="0"/>
              <a:t>RB</a:t>
            </a:r>
            <a:r>
              <a:rPr lang="it-IT" altLang="it-IT" smtClean="0"/>
              <a:t>)</a:t>
            </a:r>
          </a:p>
          <a:p>
            <a:pPr eaLnBrk="1" hangingPunct="1"/>
            <a:endParaRPr lang="it-IT" altLang="it-IT" smtClean="0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23850" y="1773238"/>
            <a:ext cx="4740275" cy="3429000"/>
            <a:chOff x="317" y="1320"/>
            <a:chExt cx="2412" cy="1788"/>
          </a:xfrm>
        </p:grpSpPr>
        <p:sp>
          <p:nvSpPr>
            <p:cNvPr id="30727" name="Line 4"/>
            <p:cNvSpPr>
              <a:spLocks noChangeShapeType="1"/>
            </p:cNvSpPr>
            <p:nvPr/>
          </p:nvSpPr>
          <p:spPr bwMode="auto">
            <a:xfrm flipH="1">
              <a:off x="995" y="2238"/>
              <a:ext cx="14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28" name="Line 5"/>
            <p:cNvSpPr>
              <a:spLocks noChangeShapeType="1"/>
            </p:cNvSpPr>
            <p:nvPr/>
          </p:nvSpPr>
          <p:spPr bwMode="auto">
            <a:xfrm>
              <a:off x="1751" y="1506"/>
              <a:ext cx="0" cy="10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29" name="Line 6"/>
            <p:cNvSpPr>
              <a:spLocks noChangeShapeType="1"/>
            </p:cNvSpPr>
            <p:nvPr/>
          </p:nvSpPr>
          <p:spPr bwMode="auto">
            <a:xfrm flipH="1">
              <a:off x="989" y="1944"/>
              <a:ext cx="1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0" name="Line 7"/>
            <p:cNvSpPr>
              <a:spLocks noChangeShapeType="1"/>
            </p:cNvSpPr>
            <p:nvPr/>
          </p:nvSpPr>
          <p:spPr bwMode="auto">
            <a:xfrm flipV="1">
              <a:off x="1409" y="1500"/>
              <a:ext cx="0" cy="1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1" name="Line 8"/>
            <p:cNvSpPr>
              <a:spLocks noChangeShapeType="1"/>
            </p:cNvSpPr>
            <p:nvPr/>
          </p:nvSpPr>
          <p:spPr bwMode="auto">
            <a:xfrm>
              <a:off x="997" y="1376"/>
              <a:ext cx="0" cy="1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2" name="Line 9"/>
            <p:cNvSpPr>
              <a:spLocks noChangeShapeType="1"/>
            </p:cNvSpPr>
            <p:nvPr/>
          </p:nvSpPr>
          <p:spPr bwMode="auto">
            <a:xfrm>
              <a:off x="997" y="2612"/>
              <a:ext cx="16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3" name="Text Box 10"/>
            <p:cNvSpPr txBox="1">
              <a:spLocks noChangeArrowheads="1"/>
            </p:cNvSpPr>
            <p:nvPr/>
          </p:nvSpPr>
          <p:spPr bwMode="auto">
            <a:xfrm>
              <a:off x="521" y="1434"/>
              <a:ext cx="3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endParaRPr lang="it-IT" altLang="it-IT"/>
            </a:p>
          </p:txBody>
        </p:sp>
        <p:sp>
          <p:nvSpPr>
            <p:cNvPr id="30734" name="Text Box 11"/>
            <p:cNvSpPr txBox="1">
              <a:spLocks noChangeArrowheads="1"/>
            </p:cNvSpPr>
            <p:nvPr/>
          </p:nvSpPr>
          <p:spPr bwMode="auto">
            <a:xfrm>
              <a:off x="2357" y="2682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spcBef>
                  <a:spcPts val="3000"/>
                </a:spcBef>
                <a:spcAft>
                  <a:spcPts val="1000"/>
                </a:spcAft>
              </a:pPr>
              <a:r>
                <a:rPr lang="it-IT" altLang="it-IT" sz="1200" b="1"/>
                <a:t>X</a:t>
              </a:r>
              <a:endParaRPr lang="it-IT" altLang="it-IT"/>
            </a:p>
          </p:txBody>
        </p:sp>
        <p:sp>
          <p:nvSpPr>
            <p:cNvPr id="30735" name="Text Box 12"/>
            <p:cNvSpPr txBox="1">
              <a:spLocks noChangeArrowheads="1"/>
            </p:cNvSpPr>
            <p:nvPr/>
          </p:nvSpPr>
          <p:spPr bwMode="auto">
            <a:xfrm>
              <a:off x="785" y="2658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A</a:t>
              </a:r>
              <a:endParaRPr lang="it-IT" altLang="it-IT"/>
            </a:p>
          </p:txBody>
        </p:sp>
        <p:sp>
          <p:nvSpPr>
            <p:cNvPr id="30736" name="Line 13"/>
            <p:cNvSpPr>
              <a:spLocks noChangeShapeType="1"/>
            </p:cNvSpPr>
            <p:nvPr/>
          </p:nvSpPr>
          <p:spPr bwMode="auto">
            <a:xfrm rot="10800000">
              <a:off x="2467" y="1501"/>
              <a:ext cx="0" cy="1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7" name="Line 14"/>
            <p:cNvSpPr>
              <a:spLocks noChangeShapeType="1"/>
            </p:cNvSpPr>
            <p:nvPr/>
          </p:nvSpPr>
          <p:spPr bwMode="auto">
            <a:xfrm rot="10800000">
              <a:off x="841" y="1501"/>
              <a:ext cx="16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38" name="Text Box 15"/>
            <p:cNvSpPr txBox="1">
              <a:spLocks noChangeArrowheads="1"/>
            </p:cNvSpPr>
            <p:nvPr/>
          </p:nvSpPr>
          <p:spPr bwMode="auto">
            <a:xfrm>
              <a:off x="2417" y="1332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B</a:t>
              </a:r>
              <a:endParaRPr lang="it-IT" altLang="it-IT"/>
            </a:p>
          </p:txBody>
        </p:sp>
        <p:sp>
          <p:nvSpPr>
            <p:cNvPr id="30739" name="Text Box 16"/>
            <p:cNvSpPr txBox="1">
              <a:spLocks noChangeArrowheads="1"/>
            </p:cNvSpPr>
            <p:nvPr/>
          </p:nvSpPr>
          <p:spPr bwMode="auto">
            <a:xfrm>
              <a:off x="1211" y="1524"/>
              <a:ext cx="29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A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  <p:sp>
          <p:nvSpPr>
            <p:cNvPr id="30740" name="Text Box 17"/>
            <p:cNvSpPr txBox="1">
              <a:spLocks noChangeArrowheads="1"/>
            </p:cNvSpPr>
            <p:nvPr/>
          </p:nvSpPr>
          <p:spPr bwMode="auto">
            <a:xfrm>
              <a:off x="1715" y="2436"/>
              <a:ext cx="30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B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  <p:sp>
          <p:nvSpPr>
            <p:cNvPr id="30741" name="Freeform 18"/>
            <p:cNvSpPr>
              <a:spLocks/>
            </p:cNvSpPr>
            <p:nvPr/>
          </p:nvSpPr>
          <p:spPr bwMode="auto">
            <a:xfrm rot="10800000">
              <a:off x="1132" y="2046"/>
              <a:ext cx="811" cy="516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0742" name="Freeform 19"/>
            <p:cNvSpPr>
              <a:spLocks/>
            </p:cNvSpPr>
            <p:nvPr/>
          </p:nvSpPr>
          <p:spPr bwMode="auto">
            <a:xfrm>
              <a:off x="1222" y="1572"/>
              <a:ext cx="739" cy="588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0743" name="Text Box 20"/>
            <p:cNvSpPr txBox="1">
              <a:spLocks noChangeArrowheads="1"/>
            </p:cNvSpPr>
            <p:nvPr/>
          </p:nvSpPr>
          <p:spPr bwMode="auto">
            <a:xfrm>
              <a:off x="1583" y="2262"/>
              <a:ext cx="2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E</a:t>
              </a:r>
              <a:r>
                <a:rPr lang="it-IT" altLang="it-IT" sz="1200" b="1" baseline="-25000"/>
                <a:t>B</a:t>
              </a:r>
              <a:endParaRPr lang="it-IT" altLang="it-IT"/>
            </a:p>
          </p:txBody>
        </p:sp>
        <p:sp>
          <p:nvSpPr>
            <p:cNvPr id="30744" name="Text Box 21"/>
            <p:cNvSpPr txBox="1">
              <a:spLocks noChangeArrowheads="1"/>
            </p:cNvSpPr>
            <p:nvPr/>
          </p:nvSpPr>
          <p:spPr bwMode="auto">
            <a:xfrm>
              <a:off x="1667" y="1320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0745" name="Text Box 22"/>
            <p:cNvSpPr txBox="1">
              <a:spLocks noChangeArrowheads="1"/>
            </p:cNvSpPr>
            <p:nvPr/>
          </p:nvSpPr>
          <p:spPr bwMode="auto">
            <a:xfrm>
              <a:off x="2429" y="2160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0746" name="Text Box 23"/>
            <p:cNvSpPr txBox="1">
              <a:spLocks noChangeArrowheads="1"/>
            </p:cNvSpPr>
            <p:nvPr/>
          </p:nvSpPr>
          <p:spPr bwMode="auto">
            <a:xfrm>
              <a:off x="1247" y="2646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0747" name="Text Box 24"/>
            <p:cNvSpPr txBox="1">
              <a:spLocks noChangeArrowheads="1"/>
            </p:cNvSpPr>
            <p:nvPr/>
          </p:nvSpPr>
          <p:spPr bwMode="auto">
            <a:xfrm>
              <a:off x="695" y="1818"/>
              <a:ext cx="28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0748" name="Line 25"/>
            <p:cNvSpPr>
              <a:spLocks noChangeShapeType="1"/>
            </p:cNvSpPr>
            <p:nvPr/>
          </p:nvSpPr>
          <p:spPr bwMode="auto">
            <a:xfrm>
              <a:off x="1043" y="1668"/>
              <a:ext cx="1104" cy="87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749" name="Oval 26"/>
            <p:cNvSpPr>
              <a:spLocks noChangeArrowheads="1"/>
            </p:cNvSpPr>
            <p:nvPr/>
          </p:nvSpPr>
          <p:spPr bwMode="auto">
            <a:xfrm>
              <a:off x="1373" y="1914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0750" name="Oval 27"/>
            <p:cNvSpPr>
              <a:spLocks noChangeArrowheads="1"/>
            </p:cNvSpPr>
            <p:nvPr/>
          </p:nvSpPr>
          <p:spPr bwMode="auto">
            <a:xfrm>
              <a:off x="1727" y="2208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0751" name="Text Box 28"/>
            <p:cNvSpPr txBox="1">
              <a:spLocks noChangeArrowheads="1"/>
            </p:cNvSpPr>
            <p:nvPr/>
          </p:nvSpPr>
          <p:spPr bwMode="auto">
            <a:xfrm>
              <a:off x="1409" y="1866"/>
              <a:ext cx="2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E</a:t>
              </a:r>
              <a:r>
                <a:rPr lang="it-IT" altLang="it-IT" sz="1200" b="1" baseline="-25000"/>
                <a:t>A</a:t>
              </a:r>
              <a:endParaRPr lang="it-IT" altLang="it-IT"/>
            </a:p>
          </p:txBody>
        </p:sp>
        <p:sp>
          <p:nvSpPr>
            <p:cNvPr id="30752" name="Text Box 29"/>
            <p:cNvSpPr txBox="1">
              <a:spLocks noChangeArrowheads="1"/>
            </p:cNvSpPr>
            <p:nvPr/>
          </p:nvSpPr>
          <p:spPr bwMode="auto">
            <a:xfrm>
              <a:off x="2045" y="2352"/>
              <a:ext cx="29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 i="1"/>
                <a:t>RB</a:t>
              </a:r>
              <a:endParaRPr lang="it-IT" altLang="it-IT"/>
            </a:p>
          </p:txBody>
        </p:sp>
        <p:sp>
          <p:nvSpPr>
            <p:cNvPr id="30753" name="AutoShape 30"/>
            <p:cNvSpPr>
              <a:spLocks/>
            </p:cNvSpPr>
            <p:nvPr/>
          </p:nvSpPr>
          <p:spPr bwMode="auto">
            <a:xfrm>
              <a:off x="839" y="1944"/>
              <a:ext cx="132" cy="282"/>
            </a:xfrm>
            <a:prstGeom prst="leftBrace">
              <a:avLst>
                <a:gd name="adj1" fmla="val 17803"/>
                <a:gd name="adj2" fmla="val 52199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0754" name="Text Box 31"/>
            <p:cNvSpPr txBox="1">
              <a:spLocks noChangeArrowheads="1"/>
            </p:cNvSpPr>
            <p:nvPr/>
          </p:nvSpPr>
          <p:spPr bwMode="auto">
            <a:xfrm>
              <a:off x="317" y="1968"/>
              <a:ext cx="55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200"/>
                <a:t>Eccesso di domanda</a:t>
              </a:r>
              <a:endParaRPr lang="it-IT" altLang="it-IT"/>
            </a:p>
          </p:txBody>
        </p:sp>
        <p:sp>
          <p:nvSpPr>
            <p:cNvPr id="30755" name="Text Box 32"/>
            <p:cNvSpPr txBox="1">
              <a:spLocks noChangeArrowheads="1"/>
            </p:cNvSpPr>
            <p:nvPr/>
          </p:nvSpPr>
          <p:spPr bwMode="auto">
            <a:xfrm>
              <a:off x="1367" y="2772"/>
              <a:ext cx="55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200"/>
                <a:t>Difetto di domanda</a:t>
              </a:r>
              <a:endParaRPr lang="it-IT" altLang="it-IT"/>
            </a:p>
          </p:txBody>
        </p:sp>
        <p:sp>
          <p:nvSpPr>
            <p:cNvPr id="30756" name="AutoShape 33"/>
            <p:cNvSpPr>
              <a:spLocks/>
            </p:cNvSpPr>
            <p:nvPr/>
          </p:nvSpPr>
          <p:spPr bwMode="auto">
            <a:xfrm rot="-5400000">
              <a:off x="1529" y="2538"/>
              <a:ext cx="132" cy="282"/>
            </a:xfrm>
            <a:prstGeom prst="leftBrace">
              <a:avLst>
                <a:gd name="adj1" fmla="val 17803"/>
                <a:gd name="adj2" fmla="val 52199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172067" name="Text Box 35"/>
          <p:cNvSpPr txBox="1">
            <a:spLocks noChangeArrowheads="1"/>
          </p:cNvSpPr>
          <p:nvPr/>
        </p:nvSpPr>
        <p:spPr bwMode="auto">
          <a:xfrm>
            <a:off x="820078" y="4944109"/>
            <a:ext cx="7993063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it-IT" altLang="it-IT" sz="2800" dirty="0"/>
              <a:t>Si genera un eccesso di domanda di </a:t>
            </a:r>
            <a:r>
              <a:rPr lang="it-IT" altLang="it-IT" sz="2800" b="1" i="1" dirty="0"/>
              <a:t>Y </a:t>
            </a:r>
            <a:r>
              <a:rPr lang="it-IT" altLang="it-IT" sz="2800" dirty="0"/>
              <a:t>e un difetto di domanda di </a:t>
            </a:r>
            <a:r>
              <a:rPr lang="it-IT" altLang="it-IT" sz="2800" b="1" i="1" dirty="0"/>
              <a:t>X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it-IT" altLang="it-IT" sz="2800" dirty="0"/>
              <a:t>Tensione sui prezzi</a:t>
            </a:r>
          </a:p>
        </p:txBody>
      </p:sp>
    </p:spTree>
    <p:extLst>
      <p:ext uri="{BB962C8B-B14F-4D97-AF65-F5344CB8AC3E}">
        <p14:creationId xmlns:p14="http://schemas.microsoft.com/office/powerpoint/2010/main" val="92872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/>
      <p:bldP spid="17206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E6C403E-5594-40C2-9FA9-0CB26BFB2729}" type="slidenum">
              <a:rPr lang="it-IT" altLang="it-IT" sz="1400"/>
              <a:pPr eaLnBrk="1" hangingPunct="1"/>
              <a:t>31</a:t>
            </a:fld>
            <a:endParaRPr lang="it-IT" altLang="it-IT" sz="1400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Produzione e consumo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3325" y="1752601"/>
            <a:ext cx="36703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0</a:t>
            </a:r>
            <a:r>
              <a:rPr lang="it-IT" altLang="it-IT" sz="2400" b="1" baseline="-25000" smtClean="0"/>
              <a:t>B</a:t>
            </a:r>
            <a:r>
              <a:rPr lang="it-IT" altLang="it-IT" sz="2400" smtClean="0"/>
              <a:t> coincide con il punto sulla frontiera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Quantità prodotte = </a:t>
            </a:r>
            <a:r>
              <a:rPr lang="it-IT" altLang="it-IT" sz="2400" b="1" i="1" dirty="0" smtClean="0"/>
              <a:t>X </a:t>
            </a:r>
            <a:r>
              <a:rPr lang="it-IT" altLang="it-IT" sz="2400" dirty="0" smtClean="0"/>
              <a:t>e </a:t>
            </a:r>
            <a:r>
              <a:rPr lang="it-IT" altLang="it-IT" sz="2400" b="1" i="1" dirty="0" smtClean="0"/>
              <a:t>Y</a:t>
            </a:r>
            <a:endParaRPr lang="it-IT" altLang="it-IT" sz="24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Punto sulla frontiera </a:t>
            </a:r>
            <a:r>
              <a:rPr lang="it-IT" altLang="it-IT" sz="2400" b="1" dirty="0" smtClean="0"/>
              <a:t>SMT</a:t>
            </a:r>
            <a:r>
              <a:rPr lang="it-IT" altLang="it-IT" sz="2400" dirty="0" smtClean="0"/>
              <a:t>= </a:t>
            </a:r>
            <a:r>
              <a:rPr lang="it-IT" altLang="it-IT" sz="2400" b="1" i="1" dirty="0" err="1" smtClean="0"/>
              <a:t>p</a:t>
            </a:r>
            <a:r>
              <a:rPr lang="it-IT" altLang="it-IT" sz="2400" b="1" i="1" baseline="-25000" dirty="0" err="1" smtClean="0"/>
              <a:t>x</a:t>
            </a:r>
            <a:r>
              <a:rPr lang="it-IT" altLang="it-IT" sz="2400" dirty="0" smtClean="0"/>
              <a:t>/</a:t>
            </a:r>
            <a:r>
              <a:rPr lang="it-IT" altLang="it-IT" sz="2400" b="1" i="1" dirty="0" err="1" smtClean="0"/>
              <a:t>p</a:t>
            </a:r>
            <a:r>
              <a:rPr lang="it-IT" altLang="it-IT" sz="2400" b="1" i="1" baseline="-25000" dirty="0" err="1" smtClean="0"/>
              <a:t>y</a:t>
            </a:r>
            <a:endParaRPr lang="it-IT" altLang="it-IT" sz="2400" b="1" i="1" baseline="-250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Eccesso di domanda </a:t>
            </a:r>
            <a:r>
              <a:rPr lang="it-IT" altLang="it-IT" sz="2400" b="1" i="1" dirty="0" err="1" smtClean="0"/>
              <a:t>Y</a:t>
            </a:r>
            <a:r>
              <a:rPr lang="it-IT" altLang="it-IT" sz="2400" b="1" i="1" dirty="0" err="1" smtClean="0">
                <a:sym typeface="Symbol" panose="05050102010706020507" pitchFamily="18" charset="2"/>
              </a:rPr>
              <a:t>p</a:t>
            </a:r>
            <a:r>
              <a:rPr lang="it-IT" altLang="it-IT" sz="2400" b="1" i="1" baseline="-25000" dirty="0" err="1" smtClean="0">
                <a:sym typeface="Symbol" panose="05050102010706020507" pitchFamily="18" charset="2"/>
              </a:rPr>
              <a:t>y</a:t>
            </a:r>
            <a:r>
              <a:rPr lang="it-IT" altLang="it-IT" sz="2400" dirty="0" smtClean="0">
                <a:sym typeface="Symbol" panose="05050102010706020507" pitchFamily="18" charset="2"/>
              </a:rPr>
              <a:t> cresce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dirty="0" smtClean="0"/>
              <a:t>Difetto di domanda </a:t>
            </a:r>
            <a:r>
              <a:rPr lang="it-IT" altLang="it-IT" sz="2400" b="1" i="1" dirty="0" err="1" smtClean="0"/>
              <a:t>X</a:t>
            </a:r>
            <a:r>
              <a:rPr lang="it-IT" altLang="it-IT" sz="2400" b="1" i="1" dirty="0" err="1" smtClean="0">
                <a:sym typeface="Symbol" panose="05050102010706020507" pitchFamily="18" charset="2"/>
              </a:rPr>
              <a:t>p</a:t>
            </a:r>
            <a:r>
              <a:rPr lang="it-IT" altLang="it-IT" sz="2400" b="1" i="1" baseline="-25000" dirty="0" err="1" smtClean="0">
                <a:sym typeface="Symbol" panose="05050102010706020507" pitchFamily="18" charset="2"/>
              </a:rPr>
              <a:t>x</a:t>
            </a:r>
            <a:r>
              <a:rPr lang="it-IT" altLang="it-IT" sz="2400" dirty="0" smtClean="0">
                <a:sym typeface="Symbol" panose="05050102010706020507" pitchFamily="18" charset="2"/>
              </a:rPr>
              <a:t> diminuisce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dirty="0" smtClean="0">
                <a:sym typeface="Symbol" panose="05050102010706020507" pitchFamily="18" charset="2"/>
              </a:rPr>
              <a:t>SMT </a:t>
            </a:r>
            <a:r>
              <a:rPr lang="it-IT" altLang="it-IT" sz="2400" dirty="0" smtClean="0">
                <a:sym typeface="Symbol" panose="05050102010706020507" pitchFamily="18" charset="2"/>
              </a:rPr>
              <a:t>diminuisce</a:t>
            </a:r>
            <a:endParaRPr lang="it-IT" altLang="it-IT" sz="2400" b="1" dirty="0" smtClean="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it-IT" altLang="it-IT" sz="2400" dirty="0" smtClean="0">
              <a:sym typeface="Symbol" panose="05050102010706020507" pitchFamily="18" charset="2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323850" y="1989138"/>
            <a:ext cx="4679950" cy="3625850"/>
            <a:chOff x="250" y="1253"/>
            <a:chExt cx="2948" cy="2284"/>
          </a:xfrm>
        </p:grpSpPr>
        <p:sp>
          <p:nvSpPr>
            <p:cNvPr id="31750" name="Line 4"/>
            <p:cNvSpPr>
              <a:spLocks noChangeShapeType="1"/>
            </p:cNvSpPr>
            <p:nvPr/>
          </p:nvSpPr>
          <p:spPr bwMode="auto">
            <a:xfrm flipH="1">
              <a:off x="928" y="2667"/>
              <a:ext cx="14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1" name="Line 5"/>
            <p:cNvSpPr>
              <a:spLocks noChangeShapeType="1"/>
            </p:cNvSpPr>
            <p:nvPr/>
          </p:nvSpPr>
          <p:spPr bwMode="auto">
            <a:xfrm>
              <a:off x="1684" y="1935"/>
              <a:ext cx="0" cy="10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2" name="Line 6"/>
            <p:cNvSpPr>
              <a:spLocks noChangeShapeType="1"/>
            </p:cNvSpPr>
            <p:nvPr/>
          </p:nvSpPr>
          <p:spPr bwMode="auto">
            <a:xfrm flipH="1">
              <a:off x="922" y="2373"/>
              <a:ext cx="1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 flipV="1">
              <a:off x="1342" y="1929"/>
              <a:ext cx="0" cy="1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4" name="Line 8"/>
            <p:cNvSpPr>
              <a:spLocks noChangeShapeType="1"/>
            </p:cNvSpPr>
            <p:nvPr/>
          </p:nvSpPr>
          <p:spPr bwMode="auto">
            <a:xfrm>
              <a:off x="930" y="1253"/>
              <a:ext cx="0" cy="1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5" name="Line 9"/>
            <p:cNvSpPr>
              <a:spLocks noChangeShapeType="1"/>
            </p:cNvSpPr>
            <p:nvPr/>
          </p:nvSpPr>
          <p:spPr bwMode="auto">
            <a:xfrm>
              <a:off x="930" y="3041"/>
              <a:ext cx="22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56" name="Text Box 10"/>
            <p:cNvSpPr txBox="1">
              <a:spLocks noChangeArrowheads="1"/>
            </p:cNvSpPr>
            <p:nvPr/>
          </p:nvSpPr>
          <p:spPr bwMode="auto">
            <a:xfrm>
              <a:off x="454" y="1863"/>
              <a:ext cx="3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endParaRPr lang="it-IT" altLang="it-IT"/>
            </a:p>
          </p:txBody>
        </p:sp>
        <p:sp>
          <p:nvSpPr>
            <p:cNvPr id="31757" name="Text Box 11"/>
            <p:cNvSpPr txBox="1">
              <a:spLocks noChangeArrowheads="1"/>
            </p:cNvSpPr>
            <p:nvPr/>
          </p:nvSpPr>
          <p:spPr bwMode="auto">
            <a:xfrm>
              <a:off x="2290" y="311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spcBef>
                  <a:spcPts val="3000"/>
                </a:spcBef>
                <a:spcAft>
                  <a:spcPts val="1000"/>
                </a:spcAft>
              </a:pPr>
              <a:r>
                <a:rPr lang="it-IT" altLang="it-IT" sz="1200" b="1"/>
                <a:t>X</a:t>
              </a:r>
              <a:endParaRPr lang="it-IT" altLang="it-IT"/>
            </a:p>
          </p:txBody>
        </p:sp>
        <p:sp>
          <p:nvSpPr>
            <p:cNvPr id="31758" name="Text Box 12"/>
            <p:cNvSpPr txBox="1">
              <a:spLocks noChangeArrowheads="1"/>
            </p:cNvSpPr>
            <p:nvPr/>
          </p:nvSpPr>
          <p:spPr bwMode="auto">
            <a:xfrm>
              <a:off x="718" y="3087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A</a:t>
              </a:r>
              <a:endParaRPr lang="it-IT" altLang="it-IT"/>
            </a:p>
          </p:txBody>
        </p:sp>
        <p:sp>
          <p:nvSpPr>
            <p:cNvPr id="31759" name="Line 13"/>
            <p:cNvSpPr>
              <a:spLocks noChangeShapeType="1"/>
            </p:cNvSpPr>
            <p:nvPr/>
          </p:nvSpPr>
          <p:spPr bwMode="auto">
            <a:xfrm rot="10800000">
              <a:off x="2400" y="1930"/>
              <a:ext cx="0" cy="12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60" name="Line 14"/>
            <p:cNvSpPr>
              <a:spLocks noChangeShapeType="1"/>
            </p:cNvSpPr>
            <p:nvPr/>
          </p:nvSpPr>
          <p:spPr bwMode="auto">
            <a:xfrm rot="10800000">
              <a:off x="774" y="1930"/>
              <a:ext cx="16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61" name="Text Box 15"/>
            <p:cNvSpPr txBox="1">
              <a:spLocks noChangeArrowheads="1"/>
            </p:cNvSpPr>
            <p:nvPr/>
          </p:nvSpPr>
          <p:spPr bwMode="auto">
            <a:xfrm>
              <a:off x="2350" y="1761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B</a:t>
              </a:r>
              <a:endParaRPr lang="it-IT" altLang="it-IT"/>
            </a:p>
          </p:txBody>
        </p:sp>
        <p:sp>
          <p:nvSpPr>
            <p:cNvPr id="31762" name="Text Box 16"/>
            <p:cNvSpPr txBox="1">
              <a:spLocks noChangeArrowheads="1"/>
            </p:cNvSpPr>
            <p:nvPr/>
          </p:nvSpPr>
          <p:spPr bwMode="auto">
            <a:xfrm>
              <a:off x="1144" y="1953"/>
              <a:ext cx="29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A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  <p:sp>
          <p:nvSpPr>
            <p:cNvPr id="31763" name="Text Box 17"/>
            <p:cNvSpPr txBox="1">
              <a:spLocks noChangeArrowheads="1"/>
            </p:cNvSpPr>
            <p:nvPr/>
          </p:nvSpPr>
          <p:spPr bwMode="auto">
            <a:xfrm>
              <a:off x="1648" y="2865"/>
              <a:ext cx="30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B</a:t>
              </a:r>
              <a:r>
                <a:rPr lang="it-IT" altLang="it-IT" sz="1200" b="1" baseline="-25000"/>
                <a:t>1</a:t>
              </a:r>
              <a:endParaRPr lang="it-IT" altLang="it-IT"/>
            </a:p>
          </p:txBody>
        </p:sp>
        <p:sp>
          <p:nvSpPr>
            <p:cNvPr id="31764" name="Freeform 18"/>
            <p:cNvSpPr>
              <a:spLocks/>
            </p:cNvSpPr>
            <p:nvPr/>
          </p:nvSpPr>
          <p:spPr bwMode="auto">
            <a:xfrm rot="10800000">
              <a:off x="1065" y="2475"/>
              <a:ext cx="811" cy="516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65" name="Freeform 19"/>
            <p:cNvSpPr>
              <a:spLocks/>
            </p:cNvSpPr>
            <p:nvPr/>
          </p:nvSpPr>
          <p:spPr bwMode="auto">
            <a:xfrm>
              <a:off x="1155" y="2001"/>
              <a:ext cx="739" cy="588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66" name="Text Box 20"/>
            <p:cNvSpPr txBox="1">
              <a:spLocks noChangeArrowheads="1"/>
            </p:cNvSpPr>
            <p:nvPr/>
          </p:nvSpPr>
          <p:spPr bwMode="auto">
            <a:xfrm>
              <a:off x="1516" y="2691"/>
              <a:ext cx="2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E</a:t>
              </a:r>
              <a:r>
                <a:rPr lang="it-IT" altLang="it-IT" sz="1200" b="1" baseline="-25000"/>
                <a:t>B</a:t>
              </a:r>
              <a:endParaRPr lang="it-IT" altLang="it-IT"/>
            </a:p>
          </p:txBody>
        </p:sp>
        <p:sp>
          <p:nvSpPr>
            <p:cNvPr id="31767" name="Text Box 21"/>
            <p:cNvSpPr txBox="1">
              <a:spLocks noChangeArrowheads="1"/>
            </p:cNvSpPr>
            <p:nvPr/>
          </p:nvSpPr>
          <p:spPr bwMode="auto">
            <a:xfrm>
              <a:off x="1600" y="1749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1768" name="Text Box 22"/>
            <p:cNvSpPr txBox="1">
              <a:spLocks noChangeArrowheads="1"/>
            </p:cNvSpPr>
            <p:nvPr/>
          </p:nvSpPr>
          <p:spPr bwMode="auto">
            <a:xfrm>
              <a:off x="2362" y="2589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1769" name="Text Box 23"/>
            <p:cNvSpPr txBox="1">
              <a:spLocks noChangeArrowheads="1"/>
            </p:cNvSpPr>
            <p:nvPr/>
          </p:nvSpPr>
          <p:spPr bwMode="auto">
            <a:xfrm>
              <a:off x="1180" y="3075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1770" name="Text Box 24"/>
            <p:cNvSpPr txBox="1">
              <a:spLocks noChangeArrowheads="1"/>
            </p:cNvSpPr>
            <p:nvPr/>
          </p:nvSpPr>
          <p:spPr bwMode="auto">
            <a:xfrm>
              <a:off x="628" y="2247"/>
              <a:ext cx="28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1771" name="Line 25"/>
            <p:cNvSpPr>
              <a:spLocks noChangeShapeType="1"/>
            </p:cNvSpPr>
            <p:nvPr/>
          </p:nvSpPr>
          <p:spPr bwMode="auto">
            <a:xfrm>
              <a:off x="976" y="2097"/>
              <a:ext cx="1104" cy="87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72" name="Oval 26"/>
            <p:cNvSpPr>
              <a:spLocks noChangeArrowheads="1"/>
            </p:cNvSpPr>
            <p:nvPr/>
          </p:nvSpPr>
          <p:spPr bwMode="auto">
            <a:xfrm>
              <a:off x="1306" y="2343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73" name="Oval 27"/>
            <p:cNvSpPr>
              <a:spLocks noChangeArrowheads="1"/>
            </p:cNvSpPr>
            <p:nvPr/>
          </p:nvSpPr>
          <p:spPr bwMode="auto">
            <a:xfrm>
              <a:off x="1660" y="2637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74" name="Text Box 28"/>
            <p:cNvSpPr txBox="1">
              <a:spLocks noChangeArrowheads="1"/>
            </p:cNvSpPr>
            <p:nvPr/>
          </p:nvSpPr>
          <p:spPr bwMode="auto">
            <a:xfrm>
              <a:off x="1342" y="2295"/>
              <a:ext cx="2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E</a:t>
              </a:r>
              <a:r>
                <a:rPr lang="it-IT" altLang="it-IT" sz="1200" b="1" baseline="-25000"/>
                <a:t>A</a:t>
              </a:r>
              <a:endParaRPr lang="it-IT" altLang="it-IT"/>
            </a:p>
          </p:txBody>
        </p:sp>
        <p:sp>
          <p:nvSpPr>
            <p:cNvPr id="31775" name="Text Box 29"/>
            <p:cNvSpPr txBox="1">
              <a:spLocks noChangeArrowheads="1"/>
            </p:cNvSpPr>
            <p:nvPr/>
          </p:nvSpPr>
          <p:spPr bwMode="auto">
            <a:xfrm>
              <a:off x="1978" y="2781"/>
              <a:ext cx="29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 i="1"/>
                <a:t>RB</a:t>
              </a:r>
              <a:endParaRPr lang="it-IT" altLang="it-IT"/>
            </a:p>
          </p:txBody>
        </p:sp>
        <p:sp>
          <p:nvSpPr>
            <p:cNvPr id="31776" name="AutoShape 30"/>
            <p:cNvSpPr>
              <a:spLocks/>
            </p:cNvSpPr>
            <p:nvPr/>
          </p:nvSpPr>
          <p:spPr bwMode="auto">
            <a:xfrm>
              <a:off x="772" y="2373"/>
              <a:ext cx="132" cy="282"/>
            </a:xfrm>
            <a:prstGeom prst="leftBrace">
              <a:avLst>
                <a:gd name="adj1" fmla="val 17803"/>
                <a:gd name="adj2" fmla="val 52199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77" name="Text Box 31"/>
            <p:cNvSpPr txBox="1">
              <a:spLocks noChangeArrowheads="1"/>
            </p:cNvSpPr>
            <p:nvPr/>
          </p:nvSpPr>
          <p:spPr bwMode="auto">
            <a:xfrm>
              <a:off x="250" y="2397"/>
              <a:ext cx="55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200"/>
                <a:t>Eccesso di domanda</a:t>
              </a:r>
              <a:endParaRPr lang="it-IT" altLang="it-IT"/>
            </a:p>
          </p:txBody>
        </p:sp>
        <p:sp>
          <p:nvSpPr>
            <p:cNvPr id="31778" name="Text Box 32"/>
            <p:cNvSpPr txBox="1">
              <a:spLocks noChangeArrowheads="1"/>
            </p:cNvSpPr>
            <p:nvPr/>
          </p:nvSpPr>
          <p:spPr bwMode="auto">
            <a:xfrm>
              <a:off x="1300" y="3201"/>
              <a:ext cx="55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200"/>
                <a:t>Difetto di domanda</a:t>
              </a:r>
              <a:endParaRPr lang="it-IT" altLang="it-IT"/>
            </a:p>
          </p:txBody>
        </p:sp>
        <p:sp>
          <p:nvSpPr>
            <p:cNvPr id="31779" name="AutoShape 33"/>
            <p:cNvSpPr>
              <a:spLocks/>
            </p:cNvSpPr>
            <p:nvPr/>
          </p:nvSpPr>
          <p:spPr bwMode="auto">
            <a:xfrm rot="-5400000">
              <a:off x="1462" y="2967"/>
              <a:ext cx="132" cy="282"/>
            </a:xfrm>
            <a:prstGeom prst="leftBrace">
              <a:avLst>
                <a:gd name="adj1" fmla="val 17803"/>
                <a:gd name="adj2" fmla="val 52199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80" name="Arc 34"/>
            <p:cNvSpPr>
              <a:spLocks/>
            </p:cNvSpPr>
            <p:nvPr/>
          </p:nvSpPr>
          <p:spPr bwMode="auto">
            <a:xfrm>
              <a:off x="928" y="1474"/>
              <a:ext cx="2093" cy="1608"/>
            </a:xfrm>
            <a:custGeom>
              <a:avLst/>
              <a:gdLst>
                <a:gd name="T0" fmla="*/ 0 w 21592"/>
                <a:gd name="T1" fmla="*/ 0 h 21600"/>
                <a:gd name="T2" fmla="*/ 2093 w 21592"/>
                <a:gd name="T3" fmla="*/ 1565 h 21600"/>
                <a:gd name="T4" fmla="*/ 0 w 21592"/>
                <a:gd name="T5" fmla="*/ 1608 h 21600"/>
                <a:gd name="T6" fmla="*/ 0 60000 65536"/>
                <a:gd name="T7" fmla="*/ 0 60000 65536"/>
                <a:gd name="T8" fmla="*/ 0 60000 65536"/>
                <a:gd name="T9" fmla="*/ 0 w 21592"/>
                <a:gd name="T10" fmla="*/ 0 h 21600"/>
                <a:gd name="T11" fmla="*/ 21592 w 2159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2" h="21600" fill="none" extrusionOk="0">
                  <a:moveTo>
                    <a:pt x="-1" y="0"/>
                  </a:moveTo>
                  <a:cubicBezTo>
                    <a:pt x="11704" y="0"/>
                    <a:pt x="21279" y="9321"/>
                    <a:pt x="21592" y="21021"/>
                  </a:cubicBezTo>
                </a:path>
                <a:path w="21592" h="21600" stroke="0" extrusionOk="0">
                  <a:moveTo>
                    <a:pt x="-1" y="0"/>
                  </a:moveTo>
                  <a:cubicBezTo>
                    <a:pt x="11704" y="0"/>
                    <a:pt x="21279" y="9321"/>
                    <a:pt x="21592" y="2102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1781" name="Line 35"/>
            <p:cNvSpPr>
              <a:spLocks noChangeShapeType="1"/>
            </p:cNvSpPr>
            <p:nvPr/>
          </p:nvSpPr>
          <p:spPr bwMode="auto">
            <a:xfrm>
              <a:off x="1924" y="1557"/>
              <a:ext cx="1104" cy="87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82" name="Line 36"/>
            <p:cNvSpPr>
              <a:spLocks noChangeShapeType="1"/>
            </p:cNvSpPr>
            <p:nvPr/>
          </p:nvSpPr>
          <p:spPr bwMode="auto">
            <a:xfrm flipV="1">
              <a:off x="1972" y="1563"/>
              <a:ext cx="330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83" name="Line 37"/>
            <p:cNvSpPr>
              <a:spLocks noChangeShapeType="1"/>
            </p:cNvSpPr>
            <p:nvPr/>
          </p:nvSpPr>
          <p:spPr bwMode="auto">
            <a:xfrm>
              <a:off x="2326" y="1551"/>
              <a:ext cx="6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784" name="Text Box 38"/>
            <p:cNvSpPr txBox="1">
              <a:spLocks noChangeArrowheads="1"/>
            </p:cNvSpPr>
            <p:nvPr/>
          </p:nvSpPr>
          <p:spPr bwMode="auto">
            <a:xfrm>
              <a:off x="2002" y="1365"/>
              <a:ext cx="57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400" b="1"/>
                <a:t>p</a:t>
              </a:r>
              <a:r>
                <a:rPr lang="it-IT" altLang="it-IT" sz="1400" b="1" baseline="-25000"/>
                <a:t>x1</a:t>
              </a:r>
              <a:r>
                <a:rPr lang="it-IT" altLang="it-IT" sz="1400"/>
                <a:t>/</a:t>
              </a:r>
              <a:r>
                <a:rPr lang="it-IT" altLang="it-IT" sz="1400" b="1"/>
                <a:t>p</a:t>
              </a:r>
              <a:r>
                <a:rPr lang="it-IT" altLang="it-IT" sz="1400" b="1" baseline="-25000"/>
                <a:t>y1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69725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12A92C1-B947-48DA-B63F-2467C36DB633}" type="slidenum">
              <a:rPr lang="it-IT" altLang="it-IT" sz="1400"/>
              <a:pPr eaLnBrk="1" hangingPunct="1"/>
              <a:t>32</a:t>
            </a:fld>
            <a:endParaRPr lang="it-IT" altLang="it-IT" sz="1400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981200"/>
            <a:ext cx="4026811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Si produce più </a:t>
            </a:r>
            <a:r>
              <a:rPr lang="it-IT" altLang="it-IT" sz="2800" b="1" i="1" dirty="0" smtClean="0"/>
              <a:t>Y</a:t>
            </a:r>
            <a:r>
              <a:rPr lang="it-IT" altLang="it-IT" sz="2800" dirty="0" smtClean="0"/>
              <a:t> e meno </a:t>
            </a:r>
            <a:r>
              <a:rPr lang="it-IT" altLang="it-IT" sz="2800" b="1" i="1" dirty="0" smtClean="0"/>
              <a:t>X</a:t>
            </a:r>
            <a:endParaRPr lang="it-IT" altLang="it-IT" sz="28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Il punto sulla frontiera si sposta verso sinistra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 consumatori domandano più </a:t>
            </a:r>
            <a:r>
              <a:rPr lang="it-IT" altLang="it-IT" sz="2800" b="1" i="1" dirty="0" smtClean="0"/>
              <a:t>X </a:t>
            </a:r>
            <a:r>
              <a:rPr lang="it-IT" altLang="it-IT" sz="2800" dirty="0" smtClean="0"/>
              <a:t>e meno </a:t>
            </a:r>
            <a:r>
              <a:rPr lang="it-IT" altLang="it-IT" sz="2800" b="1" i="1" dirty="0" smtClean="0"/>
              <a:t>Y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Equilibrio=SMT=SMS=</a:t>
            </a:r>
            <a:r>
              <a:rPr lang="it-IT" altLang="it-IT" sz="2800" b="1" i="1" dirty="0" err="1" smtClean="0"/>
              <a:t>p</a:t>
            </a:r>
            <a:r>
              <a:rPr lang="it-IT" altLang="it-IT" sz="2800" b="1" i="1" baseline="-25000" dirty="0" err="1" smtClean="0"/>
              <a:t>x</a:t>
            </a:r>
            <a:r>
              <a:rPr lang="it-IT" altLang="it-IT" sz="2800" b="1" i="1" dirty="0" err="1" smtClean="0"/>
              <a:t>p</a:t>
            </a:r>
            <a:r>
              <a:rPr lang="it-IT" altLang="it-IT" sz="2800" b="1" i="1" baseline="-25000" dirty="0" err="1" smtClean="0"/>
              <a:t>y</a:t>
            </a:r>
            <a:endParaRPr lang="it-IT" altLang="it-IT" sz="2800" dirty="0" smtClean="0"/>
          </a:p>
        </p:txBody>
      </p:sp>
      <p:grpSp>
        <p:nvGrpSpPr>
          <p:cNvPr id="32773" name="Group 31"/>
          <p:cNvGrpSpPr>
            <a:grpSpLocks/>
          </p:cNvGrpSpPr>
          <p:nvPr/>
        </p:nvGrpSpPr>
        <p:grpSpPr bwMode="auto">
          <a:xfrm>
            <a:off x="534988" y="2286000"/>
            <a:ext cx="4327525" cy="3349625"/>
            <a:chOff x="337" y="1440"/>
            <a:chExt cx="2726" cy="2110"/>
          </a:xfrm>
        </p:grpSpPr>
        <p:sp>
          <p:nvSpPr>
            <p:cNvPr id="32774" name="Line 4"/>
            <p:cNvSpPr>
              <a:spLocks noChangeShapeType="1"/>
            </p:cNvSpPr>
            <p:nvPr/>
          </p:nvSpPr>
          <p:spPr bwMode="auto">
            <a:xfrm>
              <a:off x="1423" y="1966"/>
              <a:ext cx="0" cy="12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75" name="Line 5"/>
            <p:cNvSpPr>
              <a:spLocks noChangeShapeType="1"/>
            </p:cNvSpPr>
            <p:nvPr/>
          </p:nvSpPr>
          <p:spPr bwMode="auto">
            <a:xfrm flipH="1">
              <a:off x="787" y="2722"/>
              <a:ext cx="120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76" name="Line 6"/>
            <p:cNvSpPr>
              <a:spLocks noChangeShapeType="1"/>
            </p:cNvSpPr>
            <p:nvPr/>
          </p:nvSpPr>
          <p:spPr bwMode="auto">
            <a:xfrm>
              <a:off x="795" y="1440"/>
              <a:ext cx="0" cy="17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77" name="Line 7"/>
            <p:cNvSpPr>
              <a:spLocks noChangeShapeType="1"/>
            </p:cNvSpPr>
            <p:nvPr/>
          </p:nvSpPr>
          <p:spPr bwMode="auto">
            <a:xfrm>
              <a:off x="795" y="3228"/>
              <a:ext cx="22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78" name="Text Box 8"/>
            <p:cNvSpPr txBox="1">
              <a:spLocks noChangeArrowheads="1"/>
            </p:cNvSpPr>
            <p:nvPr/>
          </p:nvSpPr>
          <p:spPr bwMode="auto">
            <a:xfrm>
              <a:off x="337" y="1906"/>
              <a:ext cx="3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endParaRPr lang="it-IT" altLang="it-IT"/>
            </a:p>
          </p:txBody>
        </p:sp>
        <p:sp>
          <p:nvSpPr>
            <p:cNvPr id="32779" name="Text Box 9"/>
            <p:cNvSpPr txBox="1">
              <a:spLocks noChangeArrowheads="1"/>
            </p:cNvSpPr>
            <p:nvPr/>
          </p:nvSpPr>
          <p:spPr bwMode="auto">
            <a:xfrm>
              <a:off x="1867" y="3328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 eaLnBrk="1" hangingPunct="1">
                <a:spcBef>
                  <a:spcPts val="3000"/>
                </a:spcBef>
                <a:spcAft>
                  <a:spcPts val="1000"/>
                </a:spcAft>
              </a:pPr>
              <a:r>
                <a:rPr lang="it-IT" altLang="it-IT" sz="1200" b="1"/>
                <a:t>X</a:t>
              </a:r>
              <a:endParaRPr lang="it-IT" altLang="it-IT"/>
            </a:p>
          </p:txBody>
        </p:sp>
        <p:sp>
          <p:nvSpPr>
            <p:cNvPr id="32780" name="Text Box 10"/>
            <p:cNvSpPr txBox="1">
              <a:spLocks noChangeArrowheads="1"/>
            </p:cNvSpPr>
            <p:nvPr/>
          </p:nvSpPr>
          <p:spPr bwMode="auto">
            <a:xfrm>
              <a:off x="583" y="3274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A</a:t>
              </a:r>
              <a:endParaRPr lang="it-IT" altLang="it-IT"/>
            </a:p>
          </p:txBody>
        </p:sp>
        <p:sp>
          <p:nvSpPr>
            <p:cNvPr id="32781" name="Line 11"/>
            <p:cNvSpPr>
              <a:spLocks noChangeShapeType="1"/>
            </p:cNvSpPr>
            <p:nvPr/>
          </p:nvSpPr>
          <p:spPr bwMode="auto">
            <a:xfrm rot="10800000">
              <a:off x="2007" y="1955"/>
              <a:ext cx="0" cy="14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82" name="Line 12"/>
            <p:cNvSpPr>
              <a:spLocks noChangeShapeType="1"/>
            </p:cNvSpPr>
            <p:nvPr/>
          </p:nvSpPr>
          <p:spPr bwMode="auto">
            <a:xfrm rot="10800000">
              <a:off x="633" y="1961"/>
              <a:ext cx="138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83" name="Text Box 13"/>
            <p:cNvSpPr txBox="1">
              <a:spLocks noChangeArrowheads="1"/>
            </p:cNvSpPr>
            <p:nvPr/>
          </p:nvSpPr>
          <p:spPr bwMode="auto">
            <a:xfrm>
              <a:off x="1969" y="1738"/>
              <a:ext cx="276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0</a:t>
              </a:r>
              <a:r>
                <a:rPr lang="it-IT" altLang="it-IT" sz="1200" b="1" baseline="-25000"/>
                <a:t>B</a:t>
              </a:r>
              <a:endParaRPr lang="it-IT" altLang="it-IT"/>
            </a:p>
          </p:txBody>
        </p:sp>
        <p:sp>
          <p:nvSpPr>
            <p:cNvPr id="32784" name="Text Box 14"/>
            <p:cNvSpPr txBox="1">
              <a:spLocks noChangeArrowheads="1"/>
            </p:cNvSpPr>
            <p:nvPr/>
          </p:nvSpPr>
          <p:spPr bwMode="auto">
            <a:xfrm>
              <a:off x="1009" y="2140"/>
              <a:ext cx="29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A</a:t>
              </a:r>
              <a:r>
                <a:rPr lang="it-IT" altLang="it-IT" sz="1200" b="1" baseline="-25000"/>
                <a:t>2</a:t>
              </a:r>
              <a:endParaRPr lang="it-IT" altLang="it-IT"/>
            </a:p>
          </p:txBody>
        </p:sp>
        <p:sp>
          <p:nvSpPr>
            <p:cNvPr id="32785" name="Text Box 15"/>
            <p:cNvSpPr txBox="1">
              <a:spLocks noChangeArrowheads="1"/>
            </p:cNvSpPr>
            <p:nvPr/>
          </p:nvSpPr>
          <p:spPr bwMode="auto">
            <a:xfrm>
              <a:off x="1513" y="3052"/>
              <a:ext cx="30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B</a:t>
              </a:r>
              <a:r>
                <a:rPr lang="it-IT" altLang="it-IT" sz="1200" b="1" baseline="-25000"/>
                <a:t>2</a:t>
              </a:r>
              <a:endParaRPr lang="it-IT" altLang="it-IT"/>
            </a:p>
          </p:txBody>
        </p:sp>
        <p:sp>
          <p:nvSpPr>
            <p:cNvPr id="32786" name="Freeform 16"/>
            <p:cNvSpPr>
              <a:spLocks/>
            </p:cNvSpPr>
            <p:nvPr/>
          </p:nvSpPr>
          <p:spPr bwMode="auto">
            <a:xfrm rot="10800000">
              <a:off x="888" y="2590"/>
              <a:ext cx="811" cy="516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2787" name="Freeform 17"/>
            <p:cNvSpPr>
              <a:spLocks/>
            </p:cNvSpPr>
            <p:nvPr/>
          </p:nvSpPr>
          <p:spPr bwMode="auto">
            <a:xfrm>
              <a:off x="1020" y="2188"/>
              <a:ext cx="739" cy="588"/>
            </a:xfrm>
            <a:custGeom>
              <a:avLst/>
              <a:gdLst>
                <a:gd name="T0" fmla="*/ 18 w 2268"/>
                <a:gd name="T1" fmla="*/ 0 h 1965"/>
                <a:gd name="T2" fmla="*/ 138 w 2268"/>
                <a:gd name="T3" fmla="*/ 750 h 1965"/>
                <a:gd name="T4" fmla="*/ 843 w 2268"/>
                <a:gd name="T5" fmla="*/ 1530 h 1965"/>
                <a:gd name="T6" fmla="*/ 1668 w 2268"/>
                <a:gd name="T7" fmla="*/ 1890 h 1965"/>
                <a:gd name="T8" fmla="*/ 2268 w 2268"/>
                <a:gd name="T9" fmla="*/ 196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2788" name="Text Box 18"/>
            <p:cNvSpPr txBox="1">
              <a:spLocks noChangeArrowheads="1"/>
            </p:cNvSpPr>
            <p:nvPr/>
          </p:nvSpPr>
          <p:spPr bwMode="auto">
            <a:xfrm>
              <a:off x="1261" y="1798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2789" name="Text Box 19"/>
            <p:cNvSpPr txBox="1">
              <a:spLocks noChangeArrowheads="1"/>
            </p:cNvSpPr>
            <p:nvPr/>
          </p:nvSpPr>
          <p:spPr bwMode="auto">
            <a:xfrm>
              <a:off x="2017" y="2608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BE</a:t>
              </a:r>
              <a:endParaRPr lang="it-IT" altLang="it-IT"/>
            </a:p>
          </p:txBody>
        </p:sp>
        <p:sp>
          <p:nvSpPr>
            <p:cNvPr id="32790" name="Text Box 20"/>
            <p:cNvSpPr txBox="1">
              <a:spLocks noChangeArrowheads="1"/>
            </p:cNvSpPr>
            <p:nvPr/>
          </p:nvSpPr>
          <p:spPr bwMode="auto">
            <a:xfrm>
              <a:off x="1279" y="3250"/>
              <a:ext cx="300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X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2791" name="Text Box 21"/>
            <p:cNvSpPr txBox="1">
              <a:spLocks noChangeArrowheads="1"/>
            </p:cNvSpPr>
            <p:nvPr/>
          </p:nvSpPr>
          <p:spPr bwMode="auto">
            <a:xfrm>
              <a:off x="475" y="2596"/>
              <a:ext cx="282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Y</a:t>
              </a:r>
              <a:r>
                <a:rPr lang="it-IT" altLang="it-IT" sz="1200" b="1" baseline="-25000"/>
                <a:t>AE</a:t>
              </a:r>
              <a:endParaRPr lang="it-IT" altLang="it-IT"/>
            </a:p>
          </p:txBody>
        </p:sp>
        <p:sp>
          <p:nvSpPr>
            <p:cNvPr id="32792" name="Text Box 22"/>
            <p:cNvSpPr txBox="1">
              <a:spLocks noChangeArrowheads="1"/>
            </p:cNvSpPr>
            <p:nvPr/>
          </p:nvSpPr>
          <p:spPr bwMode="auto">
            <a:xfrm>
              <a:off x="1417" y="2554"/>
              <a:ext cx="2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/>
                <a:t>E</a:t>
              </a:r>
              <a:endParaRPr lang="it-IT" altLang="it-IT"/>
            </a:p>
          </p:txBody>
        </p:sp>
        <p:sp>
          <p:nvSpPr>
            <p:cNvPr id="32793" name="Text Box 23"/>
            <p:cNvSpPr txBox="1">
              <a:spLocks noChangeArrowheads="1"/>
            </p:cNvSpPr>
            <p:nvPr/>
          </p:nvSpPr>
          <p:spPr bwMode="auto">
            <a:xfrm>
              <a:off x="1771" y="2968"/>
              <a:ext cx="29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200" b="1" i="1"/>
                <a:t>RB</a:t>
              </a:r>
              <a:endParaRPr lang="it-IT" altLang="it-IT"/>
            </a:p>
          </p:txBody>
        </p:sp>
        <p:sp>
          <p:nvSpPr>
            <p:cNvPr id="32794" name="Arc 24"/>
            <p:cNvSpPr>
              <a:spLocks/>
            </p:cNvSpPr>
            <p:nvPr/>
          </p:nvSpPr>
          <p:spPr bwMode="auto">
            <a:xfrm>
              <a:off x="793" y="1661"/>
              <a:ext cx="2093" cy="1608"/>
            </a:xfrm>
            <a:custGeom>
              <a:avLst/>
              <a:gdLst>
                <a:gd name="T0" fmla="*/ 0 w 21592"/>
                <a:gd name="T1" fmla="*/ 0 h 21600"/>
                <a:gd name="T2" fmla="*/ 2093 w 21592"/>
                <a:gd name="T3" fmla="*/ 1565 h 21600"/>
                <a:gd name="T4" fmla="*/ 0 w 21592"/>
                <a:gd name="T5" fmla="*/ 1608 h 21600"/>
                <a:gd name="T6" fmla="*/ 0 60000 65536"/>
                <a:gd name="T7" fmla="*/ 0 60000 65536"/>
                <a:gd name="T8" fmla="*/ 0 60000 65536"/>
                <a:gd name="T9" fmla="*/ 0 w 21592"/>
                <a:gd name="T10" fmla="*/ 0 h 21600"/>
                <a:gd name="T11" fmla="*/ 21592 w 2159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92" h="21600" fill="none" extrusionOk="0">
                  <a:moveTo>
                    <a:pt x="-1" y="0"/>
                  </a:moveTo>
                  <a:cubicBezTo>
                    <a:pt x="11704" y="0"/>
                    <a:pt x="21279" y="9321"/>
                    <a:pt x="21592" y="21021"/>
                  </a:cubicBezTo>
                </a:path>
                <a:path w="21592" h="21600" stroke="0" extrusionOk="0">
                  <a:moveTo>
                    <a:pt x="-1" y="0"/>
                  </a:moveTo>
                  <a:cubicBezTo>
                    <a:pt x="11704" y="0"/>
                    <a:pt x="21279" y="9321"/>
                    <a:pt x="21592" y="2102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2795" name="Line 25"/>
            <p:cNvSpPr>
              <a:spLocks noChangeShapeType="1"/>
            </p:cNvSpPr>
            <p:nvPr/>
          </p:nvSpPr>
          <p:spPr bwMode="auto">
            <a:xfrm>
              <a:off x="1297" y="1564"/>
              <a:ext cx="1254" cy="69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96" name="Line 26"/>
            <p:cNvSpPr>
              <a:spLocks noChangeShapeType="1"/>
            </p:cNvSpPr>
            <p:nvPr/>
          </p:nvSpPr>
          <p:spPr bwMode="auto">
            <a:xfrm>
              <a:off x="817" y="2374"/>
              <a:ext cx="1146" cy="63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97" name="Oval 27"/>
            <p:cNvSpPr>
              <a:spLocks noChangeArrowheads="1"/>
            </p:cNvSpPr>
            <p:nvPr/>
          </p:nvSpPr>
          <p:spPr bwMode="auto">
            <a:xfrm>
              <a:off x="1387" y="2686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2798" name="Line 28"/>
            <p:cNvSpPr>
              <a:spLocks noChangeShapeType="1"/>
            </p:cNvSpPr>
            <p:nvPr/>
          </p:nvSpPr>
          <p:spPr bwMode="auto">
            <a:xfrm flipV="1">
              <a:off x="1879" y="1798"/>
              <a:ext cx="648" cy="1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799" name="Line 29"/>
            <p:cNvSpPr>
              <a:spLocks noChangeShapeType="1"/>
            </p:cNvSpPr>
            <p:nvPr/>
          </p:nvSpPr>
          <p:spPr bwMode="auto">
            <a:xfrm flipH="1">
              <a:off x="2053" y="1768"/>
              <a:ext cx="432" cy="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800" name="Text Box 30"/>
            <p:cNvSpPr txBox="1">
              <a:spLocks noChangeArrowheads="1"/>
            </p:cNvSpPr>
            <p:nvPr/>
          </p:nvSpPr>
          <p:spPr bwMode="auto">
            <a:xfrm>
              <a:off x="2275" y="1522"/>
              <a:ext cx="600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500" b="1"/>
                <a:t>p</a:t>
              </a:r>
              <a:r>
                <a:rPr lang="it-IT" altLang="it-IT" sz="1500" b="1" baseline="-25000"/>
                <a:t>x2</a:t>
              </a:r>
              <a:r>
                <a:rPr lang="it-IT" altLang="it-IT" sz="1400"/>
                <a:t>/</a:t>
              </a:r>
              <a:r>
                <a:rPr lang="it-IT" altLang="it-IT" sz="1400" b="1"/>
                <a:t>p</a:t>
              </a:r>
              <a:r>
                <a:rPr lang="it-IT" altLang="it-IT" sz="1400" b="1" baseline="-25000"/>
                <a:t>y2</a:t>
              </a:r>
              <a:endParaRPr lang="it-IT" altLang="it-IT"/>
            </a:p>
          </p:txBody>
        </p:sp>
      </p:grpSp>
    </p:spTree>
    <p:extLst>
      <p:ext uri="{BB962C8B-B14F-4D97-AF65-F5344CB8AC3E}">
        <p14:creationId xmlns:p14="http://schemas.microsoft.com/office/powerpoint/2010/main" val="4142629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96C62E7-EADA-4BC9-BA6A-63AD0D31BD53}" type="slidenum">
              <a:rPr lang="it-IT" altLang="it-IT" sz="1400"/>
              <a:pPr eaLnBrk="1" hangingPunct="1"/>
              <a:t>33</a:t>
            </a:fld>
            <a:endParaRPr lang="it-IT" altLang="it-IT" sz="1400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L’ottimo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Domanda dei beni uguale offerta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Domanda di lavoro uguale offerta: piena occupazione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b="1" i="1" smtClean="0"/>
              <a:t>p</a:t>
            </a:r>
            <a:r>
              <a:rPr lang="it-IT" altLang="it-IT" sz="2800" b="1" i="1" baseline="-25000" smtClean="0"/>
              <a:t>x</a:t>
            </a:r>
            <a:r>
              <a:rPr lang="it-IT" altLang="it-IT" sz="2800" b="1" i="1" smtClean="0"/>
              <a:t>/p</a:t>
            </a:r>
            <a:r>
              <a:rPr lang="it-IT" altLang="it-IT" sz="2800" b="1" i="1" baseline="-25000" smtClean="0"/>
              <a:t>y</a:t>
            </a:r>
            <a:r>
              <a:rPr lang="it-IT" altLang="it-IT" sz="2800" b="1" i="1" smtClean="0"/>
              <a:t>=SMS </a:t>
            </a:r>
            <a:r>
              <a:rPr lang="it-IT" altLang="it-IT" sz="2800" smtClean="0">
                <a:sym typeface="Symbol" panose="05050102010706020507" pitchFamily="18" charset="2"/>
              </a:rPr>
              <a:t> i consumatori massimizzano la loro utilità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b="1" i="1" smtClean="0"/>
              <a:t>p</a:t>
            </a:r>
            <a:r>
              <a:rPr lang="it-IT" altLang="it-IT" sz="2800" b="1" i="1" baseline="-25000" smtClean="0"/>
              <a:t>x</a:t>
            </a:r>
            <a:r>
              <a:rPr lang="it-IT" altLang="it-IT" sz="2800" b="1" i="1" smtClean="0"/>
              <a:t>/p</a:t>
            </a:r>
            <a:r>
              <a:rPr lang="it-IT" altLang="it-IT" sz="2800" b="1" i="1" baseline="-25000" smtClean="0"/>
              <a:t>y</a:t>
            </a:r>
            <a:r>
              <a:rPr lang="it-IT" altLang="it-IT" sz="2800" b="1" i="1" smtClean="0"/>
              <a:t>=SMT </a:t>
            </a:r>
            <a:r>
              <a:rPr lang="it-IT" altLang="it-IT" sz="2800" smtClean="0">
                <a:sym typeface="Symbol" panose="05050102010706020507" pitchFamily="18" charset="2"/>
              </a:rPr>
              <a:t> i produttori massimizzano i profitto</a:t>
            </a:r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>
                <a:sym typeface="Symbol" panose="05050102010706020507" pitchFamily="18" charset="2"/>
              </a:rPr>
              <a:t>Ottimo paretiano nello scambio e ottimo paretiano nella produzione</a:t>
            </a:r>
            <a:endParaRPr lang="it-IT" altLang="it-IT" sz="2800" smtClean="0"/>
          </a:p>
          <a:p>
            <a:pPr eaLnBrk="1" hangingPunct="1">
              <a:lnSpc>
                <a:spcPct val="80000"/>
              </a:lnSpc>
            </a:pPr>
            <a:r>
              <a:rPr lang="it-IT" altLang="it-IT" sz="2800" smtClean="0"/>
              <a:t>I mercati concorrenziali raggiungono queste condizioni</a:t>
            </a:r>
          </a:p>
        </p:txBody>
      </p:sp>
    </p:spTree>
    <p:extLst>
      <p:ext uri="{BB962C8B-B14F-4D97-AF65-F5344CB8AC3E}">
        <p14:creationId xmlns:p14="http://schemas.microsoft.com/office/powerpoint/2010/main" val="375132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FDC592A-A022-4F54-BFE2-26D85A284518}" type="slidenum">
              <a:rPr lang="it-IT" altLang="it-IT" sz="1400"/>
              <a:pPr eaLnBrk="1" hangingPunct="1"/>
              <a:t>4</a:t>
            </a:fld>
            <a:endParaRPr lang="it-IT" altLang="it-IT" sz="1400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meccanismo dell’equilibrio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z="2800" smtClean="0"/>
              <a:t>Diversamente dal normale: quantità variabile indipendente e prezzo variabile dipendente.</a:t>
            </a:r>
          </a:p>
          <a:p>
            <a:pPr eaLnBrk="1" hangingPunct="1"/>
            <a:r>
              <a:rPr lang="it-IT" altLang="it-IT" sz="2800" smtClean="0"/>
              <a:t>Per ogni quantità esistente: prezzo di domanda (massimo) e prezzo di offerta (minimo).</a:t>
            </a:r>
          </a:p>
          <a:p>
            <a:pPr lvl="1" eaLnBrk="1" hangingPunct="1"/>
            <a:r>
              <a:rPr lang="it-IT" altLang="it-IT" sz="2400" smtClean="0"/>
              <a:t>Se </a:t>
            </a:r>
            <a:r>
              <a:rPr lang="it-IT" altLang="it-IT" sz="2400" b="1" i="1" smtClean="0"/>
              <a:t>pD&gt;pS </a:t>
            </a:r>
            <a:r>
              <a:rPr lang="it-IT" altLang="it-IT" sz="2400" b="1" smtClean="0"/>
              <a:t>i venditori aumentano la quantità</a:t>
            </a:r>
          </a:p>
          <a:p>
            <a:pPr lvl="1" eaLnBrk="1" hangingPunct="1"/>
            <a:r>
              <a:rPr lang="it-IT" altLang="it-IT" sz="2400" smtClean="0"/>
              <a:t>Se </a:t>
            </a:r>
            <a:r>
              <a:rPr lang="it-IT" altLang="it-IT" sz="2400" b="1" i="1" smtClean="0"/>
              <a:t>pD&lt;pS </a:t>
            </a:r>
            <a:r>
              <a:rPr lang="it-IT" altLang="it-IT" sz="2400" b="1" smtClean="0"/>
              <a:t>i venditori diminuiscono la quantità</a:t>
            </a:r>
            <a:endParaRPr lang="it-IT" altLang="it-IT" sz="2400" smtClean="0"/>
          </a:p>
        </p:txBody>
      </p:sp>
    </p:spTree>
    <p:extLst>
      <p:ext uri="{BB962C8B-B14F-4D97-AF65-F5344CB8AC3E}">
        <p14:creationId xmlns:p14="http://schemas.microsoft.com/office/powerpoint/2010/main" val="188889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9D54923-69D8-4A33-9F43-D5B790627610}" type="slidenum">
              <a:rPr lang="it-IT" altLang="it-IT" sz="1400"/>
              <a:pPr eaLnBrk="1" hangingPunct="1"/>
              <a:t>5</a:t>
            </a:fld>
            <a:endParaRPr lang="it-IT" altLang="it-IT" sz="140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grafico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219200" y="1900068"/>
            <a:ext cx="6705600" cy="4343400"/>
            <a:chOff x="768" y="1296"/>
            <a:chExt cx="4224" cy="2736"/>
          </a:xfrm>
        </p:grpSpPr>
        <p:sp>
          <p:nvSpPr>
            <p:cNvPr id="15365" name="Line 4"/>
            <p:cNvSpPr>
              <a:spLocks noChangeShapeType="1"/>
            </p:cNvSpPr>
            <p:nvPr/>
          </p:nvSpPr>
          <p:spPr bwMode="auto">
            <a:xfrm flipV="1">
              <a:off x="1296" y="1536"/>
              <a:ext cx="0" cy="211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66" name="Line 5"/>
            <p:cNvSpPr>
              <a:spLocks noChangeShapeType="1"/>
            </p:cNvSpPr>
            <p:nvPr/>
          </p:nvSpPr>
          <p:spPr bwMode="auto">
            <a:xfrm>
              <a:off x="1296" y="3648"/>
              <a:ext cx="3360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67" name="Line 6"/>
            <p:cNvSpPr>
              <a:spLocks noChangeShapeType="1"/>
            </p:cNvSpPr>
            <p:nvPr/>
          </p:nvSpPr>
          <p:spPr bwMode="auto">
            <a:xfrm rot="84334">
              <a:off x="1680" y="1824"/>
              <a:ext cx="2496" cy="1441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68" name="Line 7"/>
            <p:cNvSpPr>
              <a:spLocks noChangeShapeType="1"/>
            </p:cNvSpPr>
            <p:nvPr/>
          </p:nvSpPr>
          <p:spPr bwMode="auto">
            <a:xfrm flipV="1">
              <a:off x="2064" y="1632"/>
              <a:ext cx="1584" cy="158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69" name="Line 8"/>
            <p:cNvSpPr>
              <a:spLocks noChangeShapeType="1"/>
            </p:cNvSpPr>
            <p:nvPr/>
          </p:nvSpPr>
          <p:spPr bwMode="auto">
            <a:xfrm flipV="1">
              <a:off x="2352" y="2208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0" name="Line 9"/>
            <p:cNvSpPr>
              <a:spLocks noChangeShapeType="1"/>
            </p:cNvSpPr>
            <p:nvPr/>
          </p:nvSpPr>
          <p:spPr bwMode="auto">
            <a:xfrm flipH="1">
              <a:off x="1296" y="220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1" name="Line 10"/>
            <p:cNvSpPr>
              <a:spLocks noChangeShapeType="1"/>
            </p:cNvSpPr>
            <p:nvPr/>
          </p:nvSpPr>
          <p:spPr bwMode="auto">
            <a:xfrm flipH="1">
              <a:off x="1296" y="292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3744" y="1296"/>
              <a:ext cx="7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S</a:t>
              </a:r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2016" y="1536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 dirty="0"/>
                <a:t>D</a:t>
              </a:r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auto">
            <a:xfrm rot="-676837">
              <a:off x="1776" y="2640"/>
              <a:ext cx="76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5" name="Line 15"/>
            <p:cNvSpPr>
              <a:spLocks noChangeShapeType="1"/>
            </p:cNvSpPr>
            <p:nvPr/>
          </p:nvSpPr>
          <p:spPr bwMode="auto">
            <a:xfrm rot="254771" flipH="1" flipV="1">
              <a:off x="2977" y="2544"/>
              <a:ext cx="1152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>
              <a:off x="2832" y="2496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 flipH="1">
              <a:off x="1296" y="2496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768" y="1488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p</a:t>
              </a:r>
            </a:p>
          </p:txBody>
        </p:sp>
        <p:sp>
          <p:nvSpPr>
            <p:cNvPr id="15379" name="Text Box 19"/>
            <p:cNvSpPr txBox="1">
              <a:spLocks noChangeArrowheads="1"/>
            </p:cNvSpPr>
            <p:nvPr/>
          </p:nvSpPr>
          <p:spPr bwMode="auto">
            <a:xfrm>
              <a:off x="768" y="2016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pD</a:t>
              </a:r>
              <a:r>
                <a:rPr lang="it-IT" altLang="it-IT" b="1" baseline="-25000"/>
                <a:t>1</a:t>
              </a:r>
              <a:endParaRPr lang="it-IT" altLang="it-IT" b="1" i="1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768" y="278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pS</a:t>
              </a:r>
              <a:r>
                <a:rPr lang="it-IT" altLang="it-IT" b="1" baseline="-25000"/>
                <a:t>1</a:t>
              </a:r>
              <a:endParaRPr lang="it-IT" altLang="it-IT" b="1" i="1"/>
            </a:p>
          </p:txBody>
        </p:sp>
        <p:sp>
          <p:nvSpPr>
            <p:cNvPr id="15381" name="Text Box 21"/>
            <p:cNvSpPr txBox="1">
              <a:spLocks noChangeArrowheads="1"/>
            </p:cNvSpPr>
            <p:nvPr/>
          </p:nvSpPr>
          <p:spPr bwMode="auto">
            <a:xfrm>
              <a:off x="768" y="2352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p*</a:t>
              </a:r>
            </a:p>
          </p:txBody>
        </p:sp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>
              <a:off x="2112" y="374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y’</a:t>
              </a:r>
            </a:p>
          </p:txBody>
        </p:sp>
        <p:sp>
          <p:nvSpPr>
            <p:cNvPr id="15383" name="Text Box 23"/>
            <p:cNvSpPr txBox="1">
              <a:spLocks noChangeArrowheads="1"/>
            </p:cNvSpPr>
            <p:nvPr/>
          </p:nvSpPr>
          <p:spPr bwMode="auto">
            <a:xfrm>
              <a:off x="2688" y="3744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y*</a:t>
              </a:r>
            </a:p>
          </p:txBody>
        </p:sp>
        <p:sp>
          <p:nvSpPr>
            <p:cNvPr id="15384" name="Text Box 24"/>
            <p:cNvSpPr txBox="1">
              <a:spLocks noChangeArrowheads="1"/>
            </p:cNvSpPr>
            <p:nvPr/>
          </p:nvSpPr>
          <p:spPr bwMode="auto">
            <a:xfrm>
              <a:off x="4368" y="374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 i="1"/>
                <a:t>y</a:t>
              </a:r>
            </a:p>
          </p:txBody>
        </p:sp>
        <p:sp>
          <p:nvSpPr>
            <p:cNvPr id="15385" name="Text Box 25"/>
            <p:cNvSpPr txBox="1">
              <a:spLocks noChangeArrowheads="1"/>
            </p:cNvSpPr>
            <p:nvPr/>
          </p:nvSpPr>
          <p:spPr bwMode="auto">
            <a:xfrm>
              <a:off x="768" y="374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it-IT" altLang="it-IT" b="1"/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66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9FD7E65-5447-4025-8EB4-D0FD2336DE9D}" type="slidenum">
              <a:rPr lang="it-IT" altLang="it-IT" sz="1400"/>
              <a:pPr eaLnBrk="1" hangingPunct="1"/>
              <a:t>6</a:t>
            </a:fld>
            <a:endParaRPr lang="it-IT" altLang="it-IT" sz="140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Leon Walras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Francese (1834-1910)</a:t>
            </a:r>
          </a:p>
          <a:p>
            <a:pPr eaLnBrk="1" hangingPunct="1"/>
            <a:r>
              <a:rPr lang="it-IT" altLang="it-IT" smtClean="0"/>
              <a:t>Laureato in ingegneria</a:t>
            </a:r>
          </a:p>
          <a:p>
            <a:pPr eaLnBrk="1" hangingPunct="1"/>
            <a:r>
              <a:rPr lang="it-IT" altLang="it-IT" smtClean="0"/>
              <a:t>Insegna a Losanna</a:t>
            </a:r>
          </a:p>
          <a:p>
            <a:pPr eaLnBrk="1" hangingPunct="1"/>
            <a:r>
              <a:rPr lang="it-IT" altLang="it-IT" b="1" i="1" smtClean="0"/>
              <a:t>Elementi di economia politica pura</a:t>
            </a:r>
            <a:r>
              <a:rPr lang="it-IT" altLang="it-IT" smtClean="0"/>
              <a:t> (1874-77)</a:t>
            </a:r>
          </a:p>
          <a:p>
            <a:pPr eaLnBrk="1" hangingPunct="1"/>
            <a:r>
              <a:rPr lang="it-IT" altLang="it-IT" i="1" smtClean="0"/>
              <a:t>Studi di economia sociale </a:t>
            </a:r>
            <a:r>
              <a:rPr lang="it-IT" altLang="it-IT" smtClean="0"/>
              <a:t>(1896)</a:t>
            </a:r>
          </a:p>
          <a:p>
            <a:pPr eaLnBrk="1" hangingPunct="1"/>
            <a:r>
              <a:rPr lang="it-IT" altLang="it-IT" i="1" smtClean="0"/>
              <a:t>Studi di economia politica applicata </a:t>
            </a:r>
            <a:r>
              <a:rPr lang="it-IT" altLang="it-IT" smtClean="0"/>
              <a:t>(1898)</a:t>
            </a:r>
            <a:endParaRPr lang="it-IT" altLang="it-IT" i="1" smtClean="0"/>
          </a:p>
        </p:txBody>
      </p:sp>
      <p:pic>
        <p:nvPicPr>
          <p:cNvPr id="143364" name="Picture 4" descr="walr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22237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382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A1B7E7A-59DF-44D9-AFA1-3AF86D5E65F3}" type="slidenum">
              <a:rPr lang="it-IT" altLang="it-IT" sz="1400"/>
              <a:pPr eaLnBrk="1" hangingPunct="1"/>
              <a:t>7</a:t>
            </a:fld>
            <a:endParaRPr lang="it-IT" altLang="it-IT" sz="140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 economico generale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it-IT" altLang="it-IT" sz="2800" smtClean="0"/>
              <a:t>Interdipendenza tra tutti i mercati</a:t>
            </a:r>
          </a:p>
          <a:p>
            <a:pPr marL="990600" lvl="1" indent="-533400" eaLnBrk="1" hangingPunct="1"/>
            <a:r>
              <a:rPr lang="it-IT" altLang="it-IT" sz="2400" smtClean="0"/>
              <a:t>Aumenta la domanda di automobili-si domanda più acciaio-varia il prezzo dell’acciaio-varia anche il prezzo delle automobili</a:t>
            </a:r>
          </a:p>
          <a:p>
            <a:pPr marL="990600" lvl="1" indent="-533400" eaLnBrk="1" hangingPunct="1">
              <a:buFontTx/>
              <a:buNone/>
            </a:pPr>
            <a:r>
              <a:rPr lang="it-IT" altLang="it-IT" sz="2400" smtClean="0"/>
              <a:t>Se cambia un prezzo (bene A):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it-IT" altLang="it-IT" sz="2400" smtClean="0"/>
              <a:t>Variano le quantità scambiate di tutti i beni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it-IT" altLang="it-IT" sz="2400" smtClean="0"/>
              <a:t>Variano i prezzi di tutti i beni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it-IT" altLang="it-IT" sz="2400" smtClean="0"/>
              <a:t>Questi mutamenti </a:t>
            </a:r>
            <a:r>
              <a:rPr lang="it-IT" altLang="it-IT" sz="2400" b="1" smtClean="0"/>
              <a:t>retroagiscono </a:t>
            </a:r>
            <a:r>
              <a:rPr lang="it-IT" altLang="it-IT" sz="2400" smtClean="0"/>
              <a:t>sul primo mercato – varia nuovamente il prezzo (bene A)</a:t>
            </a:r>
            <a:endParaRPr lang="it-IT" altLang="it-IT" sz="2400" b="1" smtClean="0"/>
          </a:p>
        </p:txBody>
      </p:sp>
    </p:spTree>
    <p:extLst>
      <p:ext uri="{BB962C8B-B14F-4D97-AF65-F5344CB8AC3E}">
        <p14:creationId xmlns:p14="http://schemas.microsoft.com/office/powerpoint/2010/main" val="25625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6D2A1B6-5246-49BB-9B8F-7EAE30577C39}" type="slidenum">
              <a:rPr lang="it-IT" altLang="it-IT" sz="1400"/>
              <a:pPr eaLnBrk="1" hangingPunct="1"/>
              <a:t>8</a:t>
            </a:fld>
            <a:endParaRPr lang="it-IT" altLang="it-IT" sz="140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modello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it-IT" altLang="it-IT" sz="2400" smtClean="0"/>
              <a:t>Una serie di equazioni di </a:t>
            </a:r>
            <a:r>
              <a:rPr lang="it-IT" altLang="it-IT" sz="2400" b="1" smtClean="0"/>
              <a:t>comportamento</a:t>
            </a:r>
            <a:r>
              <a:rPr lang="it-IT" altLang="it-IT" sz="2400" smtClean="0"/>
              <a:t> e di </a:t>
            </a:r>
            <a:r>
              <a:rPr lang="it-IT" altLang="it-IT" sz="2400" b="1" smtClean="0"/>
              <a:t>equilibrio.</a:t>
            </a:r>
          </a:p>
          <a:p>
            <a:pPr marL="609600" indent="-609600" eaLnBrk="1" hangingPunct="1"/>
            <a:r>
              <a:rPr lang="it-IT" altLang="it-IT" sz="2400" smtClean="0"/>
              <a:t>La configurazione dei prezzi di equilibrio è tale che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altLang="it-IT" sz="2400" smtClean="0"/>
              <a:t>Famiglie: comprano le quantità desiderate dei beni ed offrono i servizi dei fattori desiderati a quei prezzi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altLang="it-IT" sz="2400" smtClean="0"/>
              <a:t>Imprese: Vendono le quantità desiderate dei beni ed acquistano le quantità dei servizi dei fattori desiderate a quei prezzi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altLang="it-IT" sz="2400" smtClean="0"/>
              <a:t>In ciascun mercato domanda uguale offerta</a:t>
            </a:r>
          </a:p>
          <a:p>
            <a:pPr marL="609600" indent="-609600" eaLnBrk="1" hangingPunct="1">
              <a:buFontTx/>
              <a:buAutoNum type="arabicPeriod"/>
            </a:pPr>
            <a:endParaRPr lang="it-IT" altLang="it-IT" sz="2400" smtClean="0"/>
          </a:p>
        </p:txBody>
      </p:sp>
    </p:spTree>
    <p:extLst>
      <p:ext uri="{BB962C8B-B14F-4D97-AF65-F5344CB8AC3E}">
        <p14:creationId xmlns:p14="http://schemas.microsoft.com/office/powerpoint/2010/main" val="270862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5A200DA-D9C8-4D80-8D63-BA054BD6B3AE}" type="slidenum">
              <a:rPr lang="it-IT" altLang="it-IT" sz="1400"/>
              <a:pPr eaLnBrk="1" hangingPunct="1"/>
              <a:t>9</a:t>
            </a:fld>
            <a:endParaRPr lang="it-IT" altLang="it-IT" sz="1400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Beni e servizi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Due beni (bene </a:t>
            </a:r>
            <a:r>
              <a:rPr lang="it-IT" altLang="it-IT" sz="2800" b="1" smtClean="0"/>
              <a:t>X </a:t>
            </a:r>
            <a:r>
              <a:rPr lang="it-IT" altLang="it-IT" sz="2800" smtClean="0"/>
              <a:t>e bene</a:t>
            </a:r>
            <a:r>
              <a:rPr lang="it-IT" altLang="it-IT" sz="2800" b="1" smtClean="0"/>
              <a:t> Y)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Due servizi dei fattori (lavoro </a:t>
            </a:r>
            <a:r>
              <a:rPr lang="it-IT" altLang="it-IT" sz="2800" b="1" smtClean="0"/>
              <a:t>L </a:t>
            </a:r>
            <a:r>
              <a:rPr lang="it-IT" altLang="it-IT" sz="2800" smtClean="0"/>
              <a:t>e macchine</a:t>
            </a:r>
            <a:r>
              <a:rPr lang="it-IT" altLang="it-IT" sz="2800" b="1" smtClean="0"/>
              <a:t> K</a:t>
            </a:r>
            <a:r>
              <a:rPr lang="it-IT" altLang="it-IT" sz="28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smtClean="0"/>
              <a:t>Bene X</a:t>
            </a:r>
            <a:r>
              <a:rPr lang="it-IT" altLang="it-IT" sz="28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Domanda sale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x </a:t>
            </a:r>
            <a:r>
              <a:rPr lang="it-IT" altLang="it-IT" sz="2400" smtClean="0">
                <a:sym typeface="Symbol" panose="05050102010706020507" pitchFamily="18" charset="2"/>
              </a:rPr>
              <a:t>  se </a:t>
            </a:r>
            <a:r>
              <a:rPr lang="it-IT" altLang="it-IT" sz="2400" b="1" i="1" smtClean="0">
                <a:sym typeface="Symbol" panose="05050102010706020507" pitchFamily="18" charset="2"/>
              </a:rPr>
              <a:t>p</a:t>
            </a:r>
            <a:r>
              <a:rPr lang="it-IT" altLang="it-IT" sz="2400" b="1" i="1" baseline="-25000" smtClean="0">
                <a:sym typeface="Symbol" panose="05050102010706020507" pitchFamily="18" charset="2"/>
              </a:rPr>
              <a:t>y </a:t>
            </a:r>
            <a:r>
              <a:rPr lang="it-IT" altLang="it-IT" sz="2400" smtClean="0">
                <a:sym typeface="Symbol" panose="05050102010706020507" pitchFamily="18" charset="2"/>
              </a:rPr>
              <a:t> se </a:t>
            </a:r>
            <a:r>
              <a:rPr lang="it-IT" altLang="it-IT" sz="2400" b="1" i="1" smtClean="0">
                <a:sym typeface="Symbol" panose="05050102010706020507" pitchFamily="18" charset="2"/>
              </a:rPr>
              <a:t>w </a:t>
            </a:r>
            <a:r>
              <a:rPr lang="it-IT" altLang="it-IT" sz="2400" smtClean="0">
                <a:sym typeface="Symbol" panose="05050102010706020507" pitchFamily="18" charset="2"/>
              </a:rPr>
              <a:t> se </a:t>
            </a:r>
            <a:r>
              <a:rPr lang="it-IT" altLang="it-IT" sz="2400" b="1" i="1" smtClean="0">
                <a:sym typeface="Symbol" panose="05050102010706020507" pitchFamily="18" charset="2"/>
              </a:rPr>
              <a:t>r </a:t>
            </a:r>
            <a:r>
              <a:rPr lang="it-IT" altLang="it-IT" sz="2400" smtClean="0">
                <a:sym typeface="Symbol" panose="05050102010706020507" pitchFamily="18" charset="2"/>
              </a:rPr>
              <a:t>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>
                <a:sym typeface="Symbol" panose="05050102010706020507" pitchFamily="18" charset="2"/>
              </a:rPr>
              <a:t>Offerta sale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x </a:t>
            </a:r>
            <a:r>
              <a:rPr lang="it-IT" altLang="it-IT" sz="2400" smtClean="0">
                <a:sym typeface="Symbol" panose="05050102010706020507" pitchFamily="18" charset="2"/>
              </a:rPr>
              <a:t>,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y </a:t>
            </a:r>
            <a:r>
              <a:rPr lang="it-IT" altLang="it-IT" sz="2400" smtClean="0">
                <a:sym typeface="Symbol" panose="05050102010706020507" pitchFamily="18" charset="2"/>
              </a:rPr>
              <a:t>, se </a:t>
            </a:r>
            <a:r>
              <a:rPr lang="it-IT" altLang="it-IT" sz="2400" b="1" i="1" smtClean="0">
                <a:sym typeface="Symbol" panose="05050102010706020507" pitchFamily="18" charset="2"/>
              </a:rPr>
              <a:t>w </a:t>
            </a:r>
            <a:r>
              <a:rPr lang="it-IT" altLang="it-IT" sz="2400" smtClean="0">
                <a:sym typeface="Symbol" panose="05050102010706020507" pitchFamily="18" charset="2"/>
              </a:rPr>
              <a:t>, se </a:t>
            </a:r>
            <a:r>
              <a:rPr lang="it-IT" altLang="it-IT" sz="2400" b="1" i="1" smtClean="0">
                <a:sym typeface="Symbol" panose="05050102010706020507" pitchFamily="18" charset="2"/>
              </a:rPr>
              <a:t>r </a:t>
            </a:r>
            <a:r>
              <a:rPr lang="it-IT" altLang="it-IT" sz="2400" smtClean="0">
                <a:sym typeface="Symbol" panose="05050102010706020507" pitchFamily="18" charset="2"/>
              </a:rPr>
              <a:t>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smtClean="0">
                <a:sym typeface="Symbol" panose="05050102010706020507" pitchFamily="18" charset="2"/>
              </a:rPr>
              <a:t>L</a:t>
            </a:r>
            <a:endParaRPr lang="it-IT" altLang="it-IT" sz="2800" smtClean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>
                <a:sym typeface="Symbol" panose="05050102010706020507" pitchFamily="18" charset="2"/>
              </a:rPr>
              <a:t>Domanda sale se </a:t>
            </a:r>
            <a:r>
              <a:rPr lang="it-IT" altLang="it-IT" sz="2400" b="1" i="1" smtClean="0">
                <a:sym typeface="Symbol" panose="05050102010706020507" pitchFamily="18" charset="2"/>
              </a:rPr>
              <a:t>w</a:t>
            </a:r>
            <a:r>
              <a:rPr lang="it-IT" altLang="it-IT" sz="2400" smtClean="0">
                <a:sym typeface="Symbol" panose="05050102010706020507" pitchFamily="18" charset="2"/>
              </a:rPr>
              <a:t> , se </a:t>
            </a:r>
            <a:r>
              <a:rPr lang="it-IT" altLang="it-IT" sz="2400" b="1" i="1" smtClean="0">
                <a:sym typeface="Symbol" panose="05050102010706020507" pitchFamily="18" charset="2"/>
              </a:rPr>
              <a:t>r</a:t>
            </a:r>
            <a:r>
              <a:rPr lang="it-IT" altLang="it-IT" sz="2400" smtClean="0">
                <a:sym typeface="Symbol" panose="05050102010706020507" pitchFamily="18" charset="2"/>
              </a:rPr>
              <a:t> ,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x </a:t>
            </a:r>
            <a:r>
              <a:rPr lang="it-IT" altLang="it-IT" sz="2400" smtClean="0">
                <a:sym typeface="Symbol" panose="05050102010706020507" pitchFamily="18" charset="2"/>
              </a:rPr>
              <a:t>,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y</a:t>
            </a:r>
            <a:r>
              <a:rPr lang="it-IT" altLang="it-IT" sz="2400" smtClean="0"/>
              <a:t> </a:t>
            </a:r>
            <a:r>
              <a:rPr lang="it-IT" altLang="it-IT" sz="2400" smtClean="0">
                <a:sym typeface="Symbol" panose="05050102010706020507" pitchFamily="18" charset="2"/>
              </a:rPr>
              <a:t>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>
                <a:sym typeface="Symbol" panose="05050102010706020507" pitchFamily="18" charset="2"/>
              </a:rPr>
              <a:t>Offerta sale  se </a:t>
            </a:r>
            <a:r>
              <a:rPr lang="it-IT" altLang="it-IT" sz="2400" b="1" i="1" smtClean="0">
                <a:sym typeface="Symbol" panose="05050102010706020507" pitchFamily="18" charset="2"/>
              </a:rPr>
              <a:t>w </a:t>
            </a:r>
            <a:r>
              <a:rPr lang="it-IT" altLang="it-IT" sz="2400" smtClean="0">
                <a:sym typeface="Symbol" panose="05050102010706020507" pitchFamily="18" charset="2"/>
              </a:rPr>
              <a:t>, se </a:t>
            </a:r>
            <a:r>
              <a:rPr lang="it-IT" altLang="it-IT" sz="2400" b="1" i="1" smtClean="0">
                <a:sym typeface="Symbol" panose="05050102010706020507" pitchFamily="18" charset="2"/>
              </a:rPr>
              <a:t>r </a:t>
            </a:r>
            <a:r>
              <a:rPr lang="it-IT" altLang="it-IT" sz="2400" smtClean="0">
                <a:sym typeface="Symbol" panose="05050102010706020507" pitchFamily="18" charset="2"/>
              </a:rPr>
              <a:t>, se </a:t>
            </a:r>
            <a:r>
              <a:rPr lang="it-IT" altLang="it-IT" sz="2400" b="1" i="1" smtClean="0"/>
              <a:t>p</a:t>
            </a:r>
            <a:r>
              <a:rPr lang="it-IT" altLang="it-IT" sz="2400" b="1" i="1" baseline="-25000" smtClean="0"/>
              <a:t>x </a:t>
            </a:r>
            <a:r>
              <a:rPr lang="it-IT" altLang="it-IT" sz="2400" smtClean="0">
                <a:sym typeface="Symbol" panose="05050102010706020507" pitchFamily="18" charset="2"/>
              </a:rPr>
              <a:t>, se </a:t>
            </a:r>
            <a:r>
              <a:rPr lang="it-IT" altLang="it-IT" sz="2400" b="1" i="1" smtClean="0">
                <a:sym typeface="Symbol" panose="05050102010706020507" pitchFamily="18" charset="2"/>
              </a:rPr>
              <a:t>p</a:t>
            </a:r>
            <a:r>
              <a:rPr lang="it-IT" altLang="it-IT" sz="2400" b="1" i="1" baseline="-25000" smtClean="0">
                <a:sym typeface="Symbol" panose="05050102010706020507" pitchFamily="18" charset="2"/>
              </a:rPr>
              <a:t>y</a:t>
            </a:r>
            <a:r>
              <a:rPr lang="it-IT" altLang="it-IT" sz="2400" smtClean="0">
                <a:sym typeface="Symbol" panose="05050102010706020507" pitchFamily="18" charset="2"/>
              </a:rPr>
              <a:t> 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>
                <a:sym typeface="Symbol" panose="05050102010706020507" pitchFamily="18" charset="2"/>
              </a:rPr>
              <a:t>Lo stesso comportamento vale per il bene </a:t>
            </a:r>
            <a:r>
              <a:rPr lang="it-IT" altLang="it-IT" sz="2800" b="1" smtClean="0">
                <a:sym typeface="Symbol" panose="05050102010706020507" pitchFamily="18" charset="2"/>
              </a:rPr>
              <a:t>Y </a:t>
            </a:r>
            <a:r>
              <a:rPr lang="it-IT" altLang="it-IT" sz="2800" smtClean="0">
                <a:sym typeface="Symbol" panose="05050102010706020507" pitchFamily="18" charset="2"/>
              </a:rPr>
              <a:t>e per i servizi </a:t>
            </a:r>
            <a:r>
              <a:rPr lang="it-IT" altLang="it-IT" sz="2800" b="1" smtClean="0">
                <a:sym typeface="Symbol" panose="05050102010706020507" pitchFamily="18" charset="2"/>
              </a:rPr>
              <a:t>K</a:t>
            </a:r>
            <a:endParaRPr lang="it-IT" altLang="it-IT" sz="280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764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6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6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6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6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bldLvl="2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lide__UNIMC_DipECONOMIA_DIRITTO.potx" id="{25255533-C78F-40DC-818C-89C7C18B7E05}" vid="{2EC4D662-16EC-437C-9A2A-3DDF4490AC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5E8568-E78B-4502-A7F5-E410DBF6398D}">
  <ds:schemaRefs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01510a4c-67e1-410d-b310-984d6c9b106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07300BE-7C5B-462D-8D92-2B817C5998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06C0FC-B27B-41E1-99EB-27F9C89618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1619</Words>
  <Application>Microsoft Office PowerPoint</Application>
  <PresentationFormat>Presentazione su schermo (4:3)</PresentationFormat>
  <Paragraphs>319</Paragraphs>
  <Slides>33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33</vt:i4>
      </vt:variant>
    </vt:vector>
  </HeadingPairs>
  <TitlesOfParts>
    <vt:vector size="43" baseType="lpstr">
      <vt:lpstr>Arial</vt:lpstr>
      <vt:lpstr>Arial Italic</vt:lpstr>
      <vt:lpstr>Calibri</vt:lpstr>
      <vt:lpstr>Cambria Math</vt:lpstr>
      <vt:lpstr>Symbol</vt:lpstr>
      <vt:lpstr>Times New Roman</vt:lpstr>
      <vt:lpstr>Slide_DirezioneAmministrativa_UNIMC</vt:lpstr>
      <vt:lpstr>Immagine</vt:lpstr>
      <vt:lpstr>Equation</vt:lpstr>
      <vt:lpstr>Equazione</vt:lpstr>
      <vt:lpstr>I diversi approcci nel marginalismo</vt:lpstr>
      <vt:lpstr>Alfred Marshall</vt:lpstr>
      <vt:lpstr>Equilibri parziali e teoria del valore</vt:lpstr>
      <vt:lpstr>Il meccanismo dell’equilibrio</vt:lpstr>
      <vt:lpstr>Il grafico</vt:lpstr>
      <vt:lpstr>Leon Walras</vt:lpstr>
      <vt:lpstr>Equilibrio economico generale</vt:lpstr>
      <vt:lpstr>Il modello</vt:lpstr>
      <vt:lpstr>Beni e servizi</vt:lpstr>
      <vt:lpstr>Le equazioni di comportamento</vt:lpstr>
      <vt:lpstr>Le equazioni di equilibrio</vt:lpstr>
      <vt:lpstr>Esistenza dell’equilibrio</vt:lpstr>
      <vt:lpstr>Legge di Walras</vt:lpstr>
      <vt:lpstr>La dicotomia neoclassica e il banditore</vt:lpstr>
      <vt:lpstr>Vilfredo Pareto</vt:lpstr>
      <vt:lpstr>Massimo per la collettività</vt:lpstr>
      <vt:lpstr>Ottimo nello scambio</vt:lpstr>
      <vt:lpstr>Scatola di Edgeworth</vt:lpstr>
      <vt:lpstr>Allocazione dei beni</vt:lpstr>
      <vt:lpstr>Dotazioni iniziali</vt:lpstr>
      <vt:lpstr>Equilibrio dello scambio</vt:lpstr>
      <vt:lpstr>Benessere e concorrenza</vt:lpstr>
      <vt:lpstr>La curva dei contratti</vt:lpstr>
      <vt:lpstr>Equità</vt:lpstr>
      <vt:lpstr>La frontiera delle possibilità produttive</vt:lpstr>
      <vt:lpstr>La costruzione della frontiera</vt:lpstr>
      <vt:lpstr>L’andamento della frontiera</vt:lpstr>
      <vt:lpstr>SMT e prezzi</vt:lpstr>
      <vt:lpstr>SMT e costi marginali</vt:lpstr>
      <vt:lpstr>Disequilibrio nel mercato dei consumatori</vt:lpstr>
      <vt:lpstr>Produzione e consumo</vt:lpstr>
      <vt:lpstr>Equilibrio</vt:lpstr>
      <vt:lpstr>L’ottimo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chiara</dc:creator>
  <cp:lastModifiedBy>stefano.perri@unimc.it</cp:lastModifiedBy>
  <cp:revision>18</cp:revision>
  <dcterms:created xsi:type="dcterms:W3CDTF">2013-03-13T12:10:39Z</dcterms:created>
  <dcterms:modified xsi:type="dcterms:W3CDTF">2023-04-16T09:40:48Z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